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4" r:id="rId5"/>
    <p:sldId id="265" r:id="rId6"/>
    <p:sldId id="271" r:id="rId7"/>
    <p:sldId id="272" r:id="rId8"/>
    <p:sldId id="275" r:id="rId9"/>
    <p:sldId id="277" r:id="rId10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66" y="3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 lang="en-US" sz="240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5" name="Inhaltsplatzhalter 9"/>
          <p:cNvSpPr>
            <a:spLocks noGrp="1"/>
          </p:cNvSpPr>
          <p:nvPr>
            <p:ph sz="quarter" idx="13"/>
          </p:nvPr>
        </p:nvSpPr>
        <p:spPr bwMode="auto"/>
        <p:txBody>
          <a:bodyPr/>
          <a:lstStyle>
            <a:lvl5pPr>
              <a:defRPr/>
            </a:lvl5pPr>
            <a:lvl8pPr>
              <a:defRPr/>
            </a:lvl8pPr>
            <a:lvl9pPr>
              <a:defRPr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18CFB1-EF28-4E07-80B2-8DCE74BD89D5}" type="datetimeFigureOut">
              <a:rPr lang="de-DE"/>
              <a:t>30.03.2022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nfektiopedia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 bwMode="auto">
          <a:xfrm>
            <a:off x="1506422" y="946356"/>
            <a:ext cx="9144000" cy="2387598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sz="4800" dirty="0"/>
            </a:b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Ein freier, webbasierter Leitfaden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zum Wissensmanagement von 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Diagnostik und Therapie bei </a:t>
            </a:r>
            <a:r>
              <a:rPr lang="de-DE" sz="2200" b="0" i="0" u="none" strike="noStrike" cap="none" spc="0" dirty="0" err="1">
                <a:solidFill>
                  <a:schemeClr val="tx1"/>
                </a:solidFill>
                <a:latin typeface="+mn-lt"/>
              </a:rPr>
              <a:t>infektiologischen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Krankheitsbildern.</a:t>
            </a:r>
            <a:endParaRPr sz="2200" dirty="0">
              <a:latin typeface="+mn-lt"/>
            </a:endParaRPr>
          </a:p>
        </p:txBody>
      </p:sp>
      <p:sp>
        <p:nvSpPr>
          <p:cNvPr id="5" name="Untertitel 6"/>
          <p:cNvSpPr>
            <a:spLocks noGrp="1"/>
          </p:cNvSpPr>
          <p:nvPr>
            <p:ph type="subTitle" idx="1"/>
          </p:nvPr>
        </p:nvSpPr>
        <p:spPr bwMode="auto">
          <a:xfrm>
            <a:off x="1523998" y="5072199"/>
            <a:ext cx="9144000" cy="1655760"/>
          </a:xfrm>
        </p:spPr>
        <p:txBody>
          <a:bodyPr/>
          <a:lstStyle/>
          <a:p>
            <a:pPr>
              <a:defRPr/>
            </a:pPr>
            <a:r>
              <a:rPr lang="de-DE" dirty="0"/>
              <a:t>AG Digitale </a:t>
            </a:r>
            <a:r>
              <a:rPr lang="de-DE" dirty="0" err="1"/>
              <a:t>Infektiologie</a:t>
            </a:r>
            <a:endParaRPr lang="de-DE" dirty="0"/>
          </a:p>
          <a:p>
            <a:pPr>
              <a:defRPr/>
            </a:pPr>
            <a:r>
              <a:rPr lang="de-DE" dirty="0"/>
              <a:t>Deutsche Gesellschaft für </a:t>
            </a:r>
            <a:r>
              <a:rPr lang="de-DE" dirty="0" err="1"/>
              <a:t>Infektiologie</a:t>
            </a:r>
            <a:r>
              <a:rPr lang="de-DE" dirty="0"/>
              <a:t> e.V.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C809CC-CA39-435C-9016-4DD77B983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693" y="1186654"/>
            <a:ext cx="3962609" cy="95350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1D50788-BBB6-4472-889F-364D691639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Leitgedanken</a:t>
            </a:r>
            <a:endParaRPr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838199" y="1825624"/>
            <a:ext cx="10515600" cy="4858297"/>
          </a:xfrm>
        </p:spPr>
        <p:txBody>
          <a:bodyPr/>
          <a:lstStyle/>
          <a:p>
            <a:pPr>
              <a:defRPr/>
            </a:pPr>
            <a:r>
              <a:rPr dirty="0" err="1"/>
              <a:t>Zielgruppe</a:t>
            </a:r>
            <a:endParaRPr dirty="0"/>
          </a:p>
          <a:p>
            <a:pPr lvl="1">
              <a:defRPr/>
            </a:pPr>
            <a:r>
              <a:rPr dirty="0" err="1"/>
              <a:t>Alle</a:t>
            </a:r>
            <a:r>
              <a:rPr dirty="0"/>
              <a:t> </a:t>
            </a:r>
            <a:r>
              <a:rPr dirty="0" err="1"/>
              <a:t>Ärztinnen</a:t>
            </a:r>
            <a:r>
              <a:rPr dirty="0"/>
              <a:t> und </a:t>
            </a:r>
            <a:r>
              <a:rPr dirty="0" err="1"/>
              <a:t>Ärzte</a:t>
            </a:r>
            <a:r>
              <a:rPr dirty="0"/>
              <a:t>, die </a:t>
            </a:r>
            <a:r>
              <a:rPr dirty="0" err="1"/>
              <a:t>Antibiotika</a:t>
            </a:r>
            <a:r>
              <a:rPr dirty="0"/>
              <a:t> </a:t>
            </a:r>
            <a:r>
              <a:rPr dirty="0" err="1"/>
              <a:t>verschreiben</a:t>
            </a:r>
            <a:r>
              <a:rPr dirty="0"/>
              <a:t>. </a:t>
            </a:r>
            <a:r>
              <a:rPr dirty="0" err="1"/>
              <a:t>Aufgrund</a:t>
            </a:r>
            <a:r>
              <a:rPr dirty="0"/>
              <a:t> der </a:t>
            </a:r>
            <a:r>
              <a:rPr dirty="0" err="1"/>
              <a:t>Historie</a:t>
            </a:r>
            <a:r>
              <a:rPr dirty="0"/>
              <a:t> des </a:t>
            </a:r>
            <a:r>
              <a:rPr dirty="0" err="1"/>
              <a:t>Projektes</a:t>
            </a:r>
            <a:r>
              <a:rPr dirty="0"/>
              <a:t> </a:t>
            </a:r>
            <a:r>
              <a:rPr dirty="0" err="1"/>
              <a:t>sowie</a:t>
            </a:r>
            <a:r>
              <a:rPr dirty="0"/>
              <a:t> des </a:t>
            </a:r>
            <a:r>
              <a:rPr dirty="0" err="1"/>
              <a:t>Mitgliedergefüges</a:t>
            </a:r>
            <a:r>
              <a:rPr dirty="0"/>
              <a:t> </a:t>
            </a:r>
            <a:r>
              <a:rPr dirty="0" err="1"/>
              <a:t>innerhalb</a:t>
            </a:r>
            <a:r>
              <a:rPr dirty="0"/>
              <a:t> der DGI </a:t>
            </a:r>
            <a:r>
              <a:rPr dirty="0" err="1"/>
              <a:t>liegt</a:t>
            </a:r>
            <a:r>
              <a:rPr dirty="0"/>
              <a:t> in der </a:t>
            </a:r>
            <a:r>
              <a:rPr dirty="0" err="1"/>
              <a:t>ersten</a:t>
            </a:r>
            <a:r>
              <a:rPr dirty="0"/>
              <a:t> </a:t>
            </a:r>
            <a:r>
              <a:rPr dirty="0" err="1"/>
              <a:t>Auflage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Schwerpunkt</a:t>
            </a:r>
            <a:r>
              <a:rPr dirty="0"/>
              <a:t> auf </a:t>
            </a:r>
            <a:r>
              <a:rPr dirty="0" err="1"/>
              <a:t>dem</a:t>
            </a:r>
            <a:r>
              <a:rPr dirty="0"/>
              <a:t> </a:t>
            </a:r>
            <a:r>
              <a:rPr dirty="0" err="1"/>
              <a:t>stationären</a:t>
            </a:r>
            <a:r>
              <a:rPr dirty="0"/>
              <a:t> </a:t>
            </a:r>
            <a:r>
              <a:rPr dirty="0" err="1"/>
              <a:t>Sektor</a:t>
            </a:r>
            <a:r>
              <a:rPr dirty="0"/>
              <a:t>. </a:t>
            </a:r>
            <a:r>
              <a:rPr dirty="0" err="1"/>
              <a:t>Beiträge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ambulanten</a:t>
            </a:r>
            <a:r>
              <a:rPr dirty="0"/>
              <a:t> </a:t>
            </a:r>
            <a:r>
              <a:rPr dirty="0" err="1"/>
              <a:t>Sektor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</a:t>
            </a:r>
            <a:r>
              <a:rPr dirty="0" err="1"/>
              <a:t>jedoch</a:t>
            </a:r>
            <a:r>
              <a:rPr dirty="0"/>
              <a:t> </a:t>
            </a:r>
            <a:r>
              <a:rPr dirty="0" err="1"/>
              <a:t>willkommen</a:t>
            </a:r>
            <a:r>
              <a:rPr dirty="0"/>
              <a:t> und das </a:t>
            </a:r>
            <a:r>
              <a:rPr dirty="0" err="1"/>
              <a:t>ambulante</a:t>
            </a:r>
            <a:r>
              <a:rPr dirty="0"/>
              <a:t> Setting </a:t>
            </a:r>
            <a:r>
              <a:rPr dirty="0" err="1"/>
              <a:t>sollte</a:t>
            </a:r>
            <a:r>
              <a:rPr dirty="0"/>
              <a:t> in den </a:t>
            </a:r>
            <a:r>
              <a:rPr dirty="0" err="1"/>
              <a:t>Kapiteln</a:t>
            </a:r>
            <a:r>
              <a:rPr dirty="0"/>
              <a:t> </a:t>
            </a:r>
            <a:r>
              <a:rPr dirty="0" err="1"/>
              <a:t>bereits</a:t>
            </a:r>
            <a:r>
              <a:rPr dirty="0"/>
              <a:t> </a:t>
            </a:r>
            <a:r>
              <a:rPr dirty="0" err="1"/>
              <a:t>bestmöglich</a:t>
            </a:r>
            <a:r>
              <a:rPr dirty="0"/>
              <a:t> </a:t>
            </a:r>
            <a:r>
              <a:rPr dirty="0" err="1"/>
              <a:t>berücksichtigt</a:t>
            </a:r>
            <a:r>
              <a:rPr dirty="0"/>
              <a:t> </a:t>
            </a:r>
            <a:r>
              <a:rPr dirty="0" err="1"/>
              <a:t>werden</a:t>
            </a:r>
            <a:endParaRPr dirty="0"/>
          </a:p>
          <a:p>
            <a:pPr lvl="0">
              <a:defRPr/>
            </a:pPr>
            <a:r>
              <a:rPr dirty="0"/>
              <a:t>Open Access</a:t>
            </a:r>
          </a:p>
          <a:p>
            <a:pPr lvl="0">
              <a:defRPr/>
            </a:pPr>
            <a:r>
              <a:rPr dirty="0" err="1"/>
              <a:t>Prägnanz</a:t>
            </a:r>
            <a:endParaRPr dirty="0"/>
          </a:p>
          <a:p>
            <a:pPr lvl="0">
              <a:defRPr/>
            </a:pPr>
            <a:r>
              <a:rPr dirty="0" err="1"/>
              <a:t>Neutralität</a:t>
            </a:r>
            <a:endParaRPr dirty="0"/>
          </a:p>
          <a:p>
            <a:pPr lvl="0">
              <a:defRPr/>
            </a:pPr>
            <a:r>
              <a:rPr dirty="0" err="1"/>
              <a:t>Wissenschaftlichkeit</a:t>
            </a:r>
            <a:endParaRPr dirty="0"/>
          </a:p>
          <a:p>
            <a:pPr lvl="0">
              <a:defRPr/>
            </a:pPr>
            <a:r>
              <a:rPr dirty="0" err="1"/>
              <a:t>Kollaboration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3"/>
            <a:ext cx="1962724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9D39422-16CE-490E-8DD5-3D3726406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 err="1"/>
              <a:t>Infektiopedia</a:t>
            </a:r>
            <a:r>
              <a:rPr lang="de-DE" dirty="0"/>
              <a:t> = </a:t>
            </a:r>
            <a:r>
              <a:rPr lang="de-DE" dirty="0" err="1"/>
              <a:t>Antiinfektivaleitfaden</a:t>
            </a:r>
            <a:r>
              <a:rPr lang="de-DE" dirty="0"/>
              <a:t> der DGI</a:t>
            </a:r>
            <a:endParaRPr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838199" y="1825624"/>
            <a:ext cx="10515600" cy="4861117"/>
          </a:xfrm>
        </p:spPr>
        <p:txBody>
          <a:bodyPr/>
          <a:lstStyle/>
          <a:p>
            <a:pPr>
              <a:defRPr/>
            </a:pPr>
            <a:r>
              <a:rPr lang="de-DE" dirty="0"/>
              <a:t>Ca. 25 Kapitel zur Standardtherapie der häufigsten antibiotisch behandelten Infektionen (Ausbau über die Zeit)</a:t>
            </a:r>
            <a:endParaRPr dirty="0"/>
          </a:p>
          <a:p>
            <a:pPr>
              <a:defRPr/>
            </a:pPr>
            <a:r>
              <a:rPr lang="de-DE" dirty="0"/>
              <a:t>Frei zugänglich unter </a:t>
            </a:r>
            <a:r>
              <a:rPr lang="de-DE" u="sng" dirty="0">
                <a:hlinkClick r:id="rId2" tooltip="http://infektiopedia.de"/>
              </a:rPr>
              <a:t>http://infektiopedia.de</a:t>
            </a:r>
            <a:endParaRPr lang="de-DE" dirty="0"/>
          </a:p>
          <a:p>
            <a:pPr>
              <a:defRPr/>
            </a:pPr>
            <a:r>
              <a:rPr lang="de-DE" dirty="0"/>
              <a:t>Redaktion und </a:t>
            </a:r>
            <a:r>
              <a:rPr lang="de-DE" dirty="0" err="1"/>
              <a:t>Autor:innen</a:t>
            </a:r>
            <a:r>
              <a:rPr lang="de-DE" dirty="0"/>
              <a:t> durch </a:t>
            </a:r>
            <a:r>
              <a:rPr lang="de-DE" dirty="0" err="1"/>
              <a:t>Expert:innen</a:t>
            </a:r>
            <a:r>
              <a:rPr lang="de-DE" dirty="0"/>
              <a:t> aus der DGI</a:t>
            </a:r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 einfach zu verstehen</a:t>
            </a:r>
            <a:endParaRPr sz="2800" dirty="0"/>
          </a:p>
          <a:p>
            <a:pPr lvl="1"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Nachvollziehbarer Aufbau -&gt; Übersichtlich</a:t>
            </a:r>
            <a:endParaRPr sz="2800" dirty="0"/>
          </a:p>
          <a:p>
            <a:pPr lvl="1">
              <a:defRPr/>
            </a:pPr>
            <a:r>
              <a:rPr lang="de-DE" sz="2800" dirty="0"/>
              <a:t>K</a:t>
            </a: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onsistent über nahezu alle Kapitel hinweg</a:t>
            </a:r>
            <a:endParaRPr sz="2800" dirty="0"/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Sehr schnelles Finden von Inhalten / schnelles Navigieren</a:t>
            </a:r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Erweiterbarkeit für krankenhaus-interne Leitlinien </a:t>
            </a:r>
            <a:endParaRPr lang="de-DE" sz="2800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8" y="171075"/>
            <a:ext cx="1962726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42C9C9E-23B0-4E81-9B86-BE5032E66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Redaktionsstruktur</a:t>
            </a:r>
          </a:p>
        </p:txBody>
      </p:sp>
      <p:grpSp>
        <p:nvGrpSpPr>
          <p:cNvPr id="5" name="Inhaltsplatzhalter 3"/>
          <p:cNvGrpSpPr/>
          <p:nvPr/>
        </p:nvGrpSpPr>
        <p:grpSpPr bwMode="auto">
          <a:xfrm>
            <a:off x="-477981" y="698348"/>
            <a:ext cx="11965132" cy="5946630"/>
            <a:chOff x="0" y="0"/>
            <a:chExt cx="11965132" cy="5946630"/>
          </a:xfrm>
        </p:grpSpPr>
        <p:sp>
          <p:nvSpPr>
            <p:cNvPr id="6" name="Freihandform 5"/>
            <p:cNvSpPr/>
            <p:nvPr/>
          </p:nvSpPr>
          <p:spPr bwMode="auto">
            <a:xfrm>
              <a:off x="3920034" y="2874154"/>
              <a:ext cx="1110594" cy="99160"/>
            </a:xfrm>
            <a:custGeom>
              <a:avLst/>
              <a:gdLst/>
              <a:ahLst/>
              <a:cxnLst/>
              <a:rect l="0" t="0" r="0" b="0"/>
              <a:pathLst>
                <a:path w="1110594" h="99160" extrusionOk="0">
                  <a:moveTo>
                    <a:pt x="0" y="99160"/>
                  </a:moveTo>
                  <a:lnTo>
                    <a:pt x="1110594" y="99160"/>
                  </a:lnTo>
                  <a:lnTo>
                    <a:pt x="1110594" y="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7" name="Freihandform 6"/>
            <p:cNvSpPr/>
            <p:nvPr/>
          </p:nvSpPr>
          <p:spPr bwMode="auto">
            <a:xfrm>
              <a:off x="7727784" y="5019981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8" name="Freihandform 7"/>
            <p:cNvSpPr/>
            <p:nvPr/>
          </p:nvSpPr>
          <p:spPr bwMode="auto">
            <a:xfrm>
              <a:off x="7727784" y="4974261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9" name="Freihandform 8"/>
            <p:cNvSpPr/>
            <p:nvPr/>
          </p:nvSpPr>
          <p:spPr bwMode="auto">
            <a:xfrm>
              <a:off x="7727784" y="4337759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0" name="Freihandform 9"/>
            <p:cNvSpPr/>
            <p:nvPr/>
          </p:nvSpPr>
          <p:spPr bwMode="auto">
            <a:xfrm>
              <a:off x="3920034" y="2973315"/>
              <a:ext cx="2221188" cy="2046666"/>
            </a:xfrm>
            <a:custGeom>
              <a:avLst/>
              <a:gdLst/>
              <a:ahLst/>
              <a:cxnLst/>
              <a:rect l="0" t="0" r="0" b="0"/>
              <a:pathLst>
                <a:path w="2221188" h="2046666" extrusionOk="0">
                  <a:moveTo>
                    <a:pt x="0" y="0"/>
                  </a:moveTo>
                  <a:lnTo>
                    <a:pt x="2062531" y="0"/>
                  </a:lnTo>
                  <a:lnTo>
                    <a:pt x="2062531" y="2046666"/>
                  </a:lnTo>
                  <a:lnTo>
                    <a:pt x="2221188" y="2046666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1" name="Freihandform 10"/>
            <p:cNvSpPr/>
            <p:nvPr/>
          </p:nvSpPr>
          <p:spPr bwMode="auto">
            <a:xfrm>
              <a:off x="7727784" y="2973315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2" name="Freihandform 11"/>
            <p:cNvSpPr/>
            <p:nvPr/>
          </p:nvSpPr>
          <p:spPr bwMode="auto">
            <a:xfrm>
              <a:off x="7727784" y="2927595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3" name="Freihandform 12"/>
            <p:cNvSpPr/>
            <p:nvPr/>
          </p:nvSpPr>
          <p:spPr bwMode="auto">
            <a:xfrm>
              <a:off x="7727784" y="2291092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4" name="Freihandform 13"/>
            <p:cNvSpPr/>
            <p:nvPr/>
          </p:nvSpPr>
          <p:spPr bwMode="auto">
            <a:xfrm>
              <a:off x="3920034" y="2927595"/>
              <a:ext cx="2221188" cy="91440"/>
            </a:xfrm>
            <a:custGeom>
              <a:avLst/>
              <a:gdLst/>
              <a:ahLst/>
              <a:cxnLst/>
              <a:rect l="0" t="0" r="0" b="0"/>
              <a:pathLst>
                <a:path w="2221188" h="91440" extrusionOk="0">
                  <a:moveTo>
                    <a:pt x="0" y="45720"/>
                  </a:moveTo>
                  <a:lnTo>
                    <a:pt x="2221188" y="4572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5" name="Freihandform 14"/>
            <p:cNvSpPr/>
            <p:nvPr/>
          </p:nvSpPr>
          <p:spPr bwMode="auto">
            <a:xfrm>
              <a:off x="7727784" y="926648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6" name="Freihandform 15"/>
            <p:cNvSpPr/>
            <p:nvPr/>
          </p:nvSpPr>
          <p:spPr bwMode="auto">
            <a:xfrm>
              <a:off x="7727784" y="880928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7" name="Freihandform 16"/>
            <p:cNvSpPr/>
            <p:nvPr/>
          </p:nvSpPr>
          <p:spPr bwMode="auto">
            <a:xfrm>
              <a:off x="7727784" y="244426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8" name="Freihandform 17"/>
            <p:cNvSpPr/>
            <p:nvPr/>
          </p:nvSpPr>
          <p:spPr bwMode="auto">
            <a:xfrm>
              <a:off x="3920034" y="926648"/>
              <a:ext cx="2221188" cy="2046666"/>
            </a:xfrm>
            <a:custGeom>
              <a:avLst/>
              <a:gdLst/>
              <a:ahLst/>
              <a:cxnLst/>
              <a:rect l="0" t="0" r="0" b="0"/>
              <a:pathLst>
                <a:path w="2221188" h="2046666" extrusionOk="0">
                  <a:moveTo>
                    <a:pt x="0" y="2046666"/>
                  </a:moveTo>
                  <a:lnTo>
                    <a:pt x="2062531" y="2046666"/>
                  </a:lnTo>
                  <a:lnTo>
                    <a:pt x="2062531" y="0"/>
                  </a:lnTo>
                  <a:lnTo>
                    <a:pt x="2221188" y="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9" name="Rechteck 18"/>
            <p:cNvSpPr/>
            <p:nvPr/>
          </p:nvSpPr>
          <p:spPr bwMode="auto">
            <a:xfrm>
              <a:off x="2333470" y="2731363"/>
              <a:ext cx="1586563" cy="483901"/>
            </a:xfrm>
            <a:prstGeom prst="rect">
              <a:avLst/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/>
                <a:t>Gesamtredaktion</a:t>
              </a:r>
              <a:endParaRPr dirty="0"/>
            </a:p>
          </p:txBody>
        </p:sp>
        <p:sp>
          <p:nvSpPr>
            <p:cNvPr id="20" name="Rechteck 19"/>
            <p:cNvSpPr/>
            <p:nvPr/>
          </p:nvSpPr>
          <p:spPr bwMode="auto">
            <a:xfrm>
              <a:off x="6141221" y="684697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1" name="Rechteck 20"/>
            <p:cNvSpPr/>
            <p:nvPr/>
          </p:nvSpPr>
          <p:spPr bwMode="auto">
            <a:xfrm>
              <a:off x="8045097" y="2475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2" name="Rechteck 21"/>
            <p:cNvSpPr/>
            <p:nvPr/>
          </p:nvSpPr>
          <p:spPr bwMode="auto">
            <a:xfrm>
              <a:off x="8045097" y="684697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3" name="Rechteck 22"/>
            <p:cNvSpPr/>
            <p:nvPr/>
          </p:nvSpPr>
          <p:spPr bwMode="auto">
            <a:xfrm>
              <a:off x="8045097" y="1366919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6141221" y="2731363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5" name="Rechteck 24"/>
            <p:cNvSpPr/>
            <p:nvPr/>
          </p:nvSpPr>
          <p:spPr bwMode="auto">
            <a:xfrm>
              <a:off x="8045097" y="2049142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6" name="Rechteck 25"/>
            <p:cNvSpPr/>
            <p:nvPr/>
          </p:nvSpPr>
          <p:spPr bwMode="auto">
            <a:xfrm>
              <a:off x="8045097" y="2731363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7" name="Rechteck 26"/>
            <p:cNvSpPr/>
            <p:nvPr/>
          </p:nvSpPr>
          <p:spPr bwMode="auto">
            <a:xfrm>
              <a:off x="8045097" y="3413586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8" name="Rechteck 27"/>
            <p:cNvSpPr/>
            <p:nvPr/>
          </p:nvSpPr>
          <p:spPr bwMode="auto">
            <a:xfrm>
              <a:off x="6141221" y="4778030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9" name="Rechteck 28"/>
            <p:cNvSpPr/>
            <p:nvPr/>
          </p:nvSpPr>
          <p:spPr bwMode="auto">
            <a:xfrm>
              <a:off x="8045097" y="4095808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0" name="Rechteck 29"/>
            <p:cNvSpPr/>
            <p:nvPr/>
          </p:nvSpPr>
          <p:spPr bwMode="auto">
            <a:xfrm>
              <a:off x="8045097" y="4778030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1" name="Rechteck 30"/>
            <p:cNvSpPr/>
            <p:nvPr/>
          </p:nvSpPr>
          <p:spPr bwMode="auto">
            <a:xfrm>
              <a:off x="8045097" y="5460252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2" name="Rechteck 31"/>
            <p:cNvSpPr/>
            <p:nvPr/>
          </p:nvSpPr>
          <p:spPr bwMode="auto">
            <a:xfrm>
              <a:off x="4237346" y="2390253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shade val="80000"/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/>
                <a:t>Zentralredaktion</a:t>
              </a:r>
              <a:endParaRPr dirty="0"/>
            </a:p>
          </p:txBody>
        </p:sp>
      </p:grpSp>
      <p:pic>
        <p:nvPicPr>
          <p:cNvPr id="33" name="Grafik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191344" y="6030434"/>
            <a:ext cx="3116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u="sng" dirty="0"/>
              <a:t>Zentralredaktion</a:t>
            </a:r>
            <a:r>
              <a:rPr lang="de-DE" sz="1200" dirty="0"/>
              <a:t>: </a:t>
            </a:r>
          </a:p>
          <a:p>
            <a:r>
              <a:rPr lang="de-DE" sz="1200" dirty="0"/>
              <a:t>Christoph Lübbert, Janne Vehreschild, Melissa Beste, Sandra Fuhrmann, Yuki Brinker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7B6E6178-F23E-4D70-A128-FDEBC3F2D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Abgerundetes Rechteck 4"/>
          <p:cNvSpPr/>
          <p:nvPr/>
        </p:nvSpPr>
        <p:spPr bwMode="auto">
          <a:xfrm>
            <a:off x="357606" y="535923"/>
            <a:ext cx="4923614" cy="2599930"/>
          </a:xfrm>
          <a:prstGeom prst="roundRect">
            <a:avLst>
              <a:gd name="adj" fmla="val 8238"/>
            </a:avLst>
          </a:prstGeom>
          <a:solidFill>
            <a:srgbClr val="C7A337"/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/>
              <a:t>Redaktionsleitung</a:t>
            </a:r>
            <a:endParaRPr dirty="0"/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Entscheidet in Konfliktfällen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Wählt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Kapitelredakteur:innen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aus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Steuert und vertritt das Projekt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Berichtet an Vorstand der DGI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Berät sich mit anderen Sektionen (ABS!)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Löst Konflikte in Kapitelredaktionen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Beschwerden</a:t>
            </a: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357606" y="3641901"/>
            <a:ext cx="4923613" cy="2599928"/>
          </a:xfrm>
          <a:prstGeom prst="roundRect">
            <a:avLst>
              <a:gd name="adj" fmla="val 8238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/>
              <a:t>Zentralredaktion</a:t>
            </a:r>
            <a:endParaRPr dirty="0"/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Fortschritt der Redaktionsarbeit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Veröffentlicht fertige Kapitel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regelmäßig die Aktualität aller Beiträge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Sammelt Kritik und Kommentare von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Nutzer:innen</a:t>
            </a:r>
            <a:endParaRPr lang="de-DE" sz="1800" b="0" i="0" u="none" strike="noStrike" cap="none" spc="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Vermittelt zwischen Kapitelredaktionen und Redaktionsleitung</a:t>
            </a: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6583077" y="535923"/>
            <a:ext cx="4485617" cy="2599928"/>
          </a:xfrm>
          <a:prstGeom prst="roundRect">
            <a:avLst>
              <a:gd name="adj" fmla="val 8238"/>
            </a:avLst>
          </a:prstGeom>
          <a:solidFill>
            <a:srgbClr val="7CB051"/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 err="1"/>
              <a:t>Redakteur:in</a:t>
            </a:r>
            <a:endParaRPr dirty="0"/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Verantwortlich für Erstellung und Pflege eines designierten Kapitels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Benennt weitere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Autor:innen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für die Kapitel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Kann sich von einer/einem benannter/-m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Autor:in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vertreten lassen.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Inhaltliche Prüfung der Kapitel</a:t>
            </a: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583077" y="3641901"/>
            <a:ext cx="4485616" cy="2599928"/>
          </a:xfrm>
          <a:prstGeom prst="roundRect">
            <a:avLst>
              <a:gd name="adj" fmla="val 8238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 err="1"/>
              <a:t>Autor:in</a:t>
            </a:r>
            <a:endParaRPr dirty="0"/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Recherchiert und schreibt Kapitelabschnitte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Inhaltliche Prüfung der verfassten Kapitelabschnitte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A96BDDC-BDB9-496A-B8FF-FAF684E24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Timeline </a:t>
            </a:r>
            <a:r>
              <a:rPr lang="de-DE" dirty="0"/>
              <a:t>Stand 03/2022</a:t>
            </a:r>
            <a:endParaRPr dirty="0"/>
          </a:p>
        </p:txBody>
      </p:sp>
      <p:sp>
        <p:nvSpPr>
          <p:cNvPr id="5" name="Pfeil nach rechts 4"/>
          <p:cNvSpPr/>
          <p:nvPr/>
        </p:nvSpPr>
        <p:spPr bwMode="auto">
          <a:xfrm>
            <a:off x="1703938" y="4781742"/>
            <a:ext cx="9650075" cy="48105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42024" y="4147125"/>
            <a:ext cx="2063552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Gesamtredaktions-sitzung 03/2022</a:t>
            </a:r>
            <a:endParaRPr sz="1600" dirty="0"/>
          </a:p>
        </p:txBody>
      </p:sp>
      <p:sp>
        <p:nvSpPr>
          <p:cNvPr id="10" name="Rechteck 9"/>
          <p:cNvSpPr/>
          <p:nvPr/>
        </p:nvSpPr>
        <p:spPr bwMode="auto">
          <a:xfrm>
            <a:off x="2783632" y="4046316"/>
            <a:ext cx="2052906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Fertigstellung fehlender Kapitel, v.a. Blutstrominfektionen</a:t>
            </a:r>
            <a:endParaRPr sz="1600" dirty="0"/>
          </a:p>
        </p:txBody>
      </p:sp>
      <p:sp>
        <p:nvSpPr>
          <p:cNvPr id="11" name="Rechteck 10"/>
          <p:cNvSpPr/>
          <p:nvPr/>
        </p:nvSpPr>
        <p:spPr bwMode="auto">
          <a:xfrm>
            <a:off x="4660966" y="2747974"/>
            <a:ext cx="2400029" cy="97648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de-DE" sz="1600" dirty="0" err="1"/>
              <a:t>infektiopedia</a:t>
            </a:r>
            <a:r>
              <a:rPr lang="de-DE" sz="1600" dirty="0"/>
              <a:t> Werbung </a:t>
            </a:r>
          </a:p>
          <a:p>
            <a:pPr marL="285750" indent="-285750" algn="l">
              <a:buFontTx/>
              <a:buChar char="-"/>
              <a:defRPr/>
            </a:pPr>
            <a:r>
              <a:rPr lang="de-DE" sz="1600" dirty="0"/>
              <a:t>Akademie der DGI</a:t>
            </a:r>
          </a:p>
          <a:p>
            <a:pPr marL="285750" indent="-285750" algn="l">
              <a:buFontTx/>
              <a:buChar char="-"/>
              <a:defRPr/>
            </a:pPr>
            <a:r>
              <a:rPr lang="de-DE" sz="1600" dirty="0"/>
              <a:t>Weitere FG wie DGIM</a:t>
            </a:r>
          </a:p>
          <a:p>
            <a:pPr marL="285750" indent="-285750" algn="l">
              <a:buFontTx/>
              <a:buChar char="-"/>
              <a:defRPr/>
            </a:pPr>
            <a:r>
              <a:rPr lang="de-DE" sz="1600" dirty="0"/>
              <a:t>Kongresse wie </a:t>
            </a:r>
            <a:r>
              <a:rPr lang="de-DE" sz="1600" dirty="0" err="1"/>
              <a:t>jUNITE</a:t>
            </a:r>
            <a:endParaRPr sz="1600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6766947" y="4058910"/>
            <a:ext cx="2162234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Zusammenarbeit mit anderen FG wie DGHM, DGIM, DIVI, DGAI</a:t>
            </a:r>
            <a:endParaRPr sz="1600" dirty="0"/>
          </a:p>
        </p:txBody>
      </p:sp>
      <p:sp>
        <p:nvSpPr>
          <p:cNvPr id="13" name="Rechteck 12"/>
          <p:cNvSpPr/>
          <p:nvPr/>
        </p:nvSpPr>
        <p:spPr bwMode="auto">
          <a:xfrm>
            <a:off x="1453269" y="3202900"/>
            <a:ext cx="1749467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Verschönerung Layout Homepage</a:t>
            </a:r>
            <a:endParaRPr sz="1600" dirty="0"/>
          </a:p>
        </p:txBody>
      </p:sp>
      <p:sp>
        <p:nvSpPr>
          <p:cNvPr id="14" name="Rechteck 13"/>
          <p:cNvSpPr/>
          <p:nvPr/>
        </p:nvSpPr>
        <p:spPr bwMode="auto">
          <a:xfrm>
            <a:off x="8256240" y="3349907"/>
            <a:ext cx="1914770" cy="34609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Artikel im Ärzteblatt</a:t>
            </a:r>
            <a:endParaRPr sz="1600" dirty="0"/>
          </a:p>
        </p:txBody>
      </p:sp>
      <p:sp>
        <p:nvSpPr>
          <p:cNvPr id="15" name="Rechteck 14"/>
          <p:cNvSpPr/>
          <p:nvPr/>
        </p:nvSpPr>
        <p:spPr bwMode="auto">
          <a:xfrm>
            <a:off x="10366423" y="3668693"/>
            <a:ext cx="1735182" cy="34864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sz="1600" dirty="0"/>
              <a:t>App </a:t>
            </a:r>
            <a:r>
              <a:rPr sz="1600" dirty="0" err="1"/>
              <a:t>Erstellung</a:t>
            </a:r>
            <a:r>
              <a:rPr sz="1600" dirty="0"/>
              <a:t> 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38525E0-3537-494A-B463-305D979892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 bwMode="auto">
          <a:xfrm>
            <a:off x="1199456" y="130819"/>
            <a:ext cx="9144000" cy="105708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  <a:defRPr/>
            </a:pPr>
            <a:br>
              <a:rPr lang="de-DE" dirty="0"/>
            </a:br>
            <a:br>
              <a:rPr lang="de-DE" dirty="0"/>
            </a:br>
            <a:r>
              <a:rPr lang="de-DE" sz="4800" dirty="0" err="1">
                <a:solidFill>
                  <a:schemeClr val="accent1">
                    <a:lumMod val="50000"/>
                  </a:schemeClr>
                </a:solidFill>
              </a:rPr>
              <a:t>Infektiopedia</a:t>
            </a:r>
            <a:r>
              <a:rPr lang="de-DE" sz="4800" dirty="0">
                <a:solidFill>
                  <a:schemeClr val="accent1">
                    <a:lumMod val="50000"/>
                  </a:schemeClr>
                </a:solidFill>
              </a:rPr>
              <a:t> Funktionen </a:t>
            </a:r>
            <a:br>
              <a:rPr lang="de-DE" sz="4800" dirty="0"/>
            </a:br>
            <a:endParaRPr sz="2200" dirty="0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13834" y="1628801"/>
            <a:ext cx="9144000" cy="49537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 dirty="0"/>
              <a:t>Header der </a:t>
            </a:r>
            <a:r>
              <a:rPr lang="en-US" dirty="0" err="1"/>
              <a:t>Seite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34" y="2060848"/>
            <a:ext cx="9164329" cy="495369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0BA19222-08F9-418A-B545-699354B65C67}"/>
              </a:ext>
            </a:extLst>
          </p:cNvPr>
          <p:cNvCxnSpPr>
            <a:cxnSpLocks/>
          </p:cNvCxnSpPr>
          <p:nvPr/>
        </p:nvCxnSpPr>
        <p:spPr>
          <a:xfrm flipV="1">
            <a:off x="983432" y="2780928"/>
            <a:ext cx="108012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1371DAE-5903-4AF3-9457-AB7404E429E9}"/>
              </a:ext>
            </a:extLst>
          </p:cNvPr>
          <p:cNvCxnSpPr>
            <a:cxnSpLocks/>
          </p:cNvCxnSpPr>
          <p:nvPr/>
        </p:nvCxnSpPr>
        <p:spPr>
          <a:xfrm flipV="1">
            <a:off x="2855640" y="2780928"/>
            <a:ext cx="720080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56BDF76-5629-40D7-8F39-6DB594621E03}"/>
              </a:ext>
            </a:extLst>
          </p:cNvPr>
          <p:cNvCxnSpPr>
            <a:cxnSpLocks/>
          </p:cNvCxnSpPr>
          <p:nvPr/>
        </p:nvCxnSpPr>
        <p:spPr>
          <a:xfrm flipV="1">
            <a:off x="4727848" y="2708921"/>
            <a:ext cx="216024" cy="1224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CAB6D798-6AAF-4A1F-9566-E3E56E06B27D}"/>
              </a:ext>
            </a:extLst>
          </p:cNvPr>
          <p:cNvCxnSpPr>
            <a:cxnSpLocks/>
          </p:cNvCxnSpPr>
          <p:nvPr/>
        </p:nvCxnSpPr>
        <p:spPr>
          <a:xfrm flipV="1">
            <a:off x="6600056" y="2708922"/>
            <a:ext cx="288032" cy="1334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79D4DD-3FE2-4BF8-B0D2-5DC8FDEC163F}"/>
              </a:ext>
            </a:extLst>
          </p:cNvPr>
          <p:cNvCxnSpPr>
            <a:cxnSpLocks/>
          </p:cNvCxnSpPr>
          <p:nvPr/>
        </p:nvCxnSpPr>
        <p:spPr>
          <a:xfrm flipV="1">
            <a:off x="8688288" y="2780929"/>
            <a:ext cx="0" cy="1261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F37E191-8334-4B8A-9714-3C7584FB773D}"/>
              </a:ext>
            </a:extLst>
          </p:cNvPr>
          <p:cNvCxnSpPr>
            <a:cxnSpLocks/>
          </p:cNvCxnSpPr>
          <p:nvPr/>
        </p:nvCxnSpPr>
        <p:spPr>
          <a:xfrm flipH="1" flipV="1">
            <a:off x="9984432" y="2708922"/>
            <a:ext cx="720080" cy="1271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>
            <a:extLst>
              <a:ext uri="{FF2B5EF4-FFF2-40B4-BE49-F238E27FC236}">
                <a16:creationId xmlns:a16="http://schemas.microsoft.com/office/drawing/2014/main" id="{6705A1E5-4B61-44F8-A249-95AFC1C51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33" y="4042928"/>
            <a:ext cx="2122547" cy="151114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185BE8F3-27D4-4210-87E6-AB085D469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159" y="4042928"/>
            <a:ext cx="1929082" cy="1511147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4E71E1BA-CCD5-4373-91C9-F8E7E688E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9279" y="4141500"/>
            <a:ext cx="2119644" cy="145540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304B32C6-A2DA-40C1-BE6A-634A99F50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8923" y="4143934"/>
            <a:ext cx="1934177" cy="1455405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2051100-4544-4DB3-9A44-131E0724E0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7712" y="4206247"/>
            <a:ext cx="2160905" cy="116696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6128E21-BAC0-4F94-8B4B-8126B56C00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4377135-B526-411C-A60A-49D268128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7" y="1435037"/>
            <a:ext cx="7266295" cy="4659347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Beispiel</a:t>
            </a:r>
            <a:r>
              <a:rPr dirty="0"/>
              <a:t> </a:t>
            </a:r>
            <a:r>
              <a:rPr dirty="0" err="1"/>
              <a:t>Kapitel</a:t>
            </a:r>
            <a:endParaRPr dirty="0"/>
          </a:p>
        </p:txBody>
      </p:sp>
      <p:cxnSp>
        <p:nvCxnSpPr>
          <p:cNvPr id="7" name="Gerader Verbinder 6"/>
          <p:cNvCxnSpPr>
            <a:cxnSpLocks/>
          </p:cNvCxnSpPr>
          <p:nvPr/>
        </p:nvCxnSpPr>
        <p:spPr bwMode="auto">
          <a:xfrm flipH="1">
            <a:off x="7908348" y="2962145"/>
            <a:ext cx="574792" cy="263849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 bwMode="auto">
          <a:xfrm>
            <a:off x="8544272" y="2514566"/>
            <a:ext cx="2427924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dirty="0"/>
              <a:t>Autor</a:t>
            </a:r>
            <a:r>
              <a:rPr lang="de-DE" dirty="0"/>
              <a:t>:</a:t>
            </a:r>
            <a:r>
              <a:rPr dirty="0" err="1"/>
              <a:t>innen</a:t>
            </a:r>
            <a:r>
              <a:rPr dirty="0"/>
              <a:t> des </a:t>
            </a:r>
            <a:r>
              <a:rPr dirty="0" err="1"/>
              <a:t>jeweiligen</a:t>
            </a:r>
            <a:r>
              <a:rPr dirty="0"/>
              <a:t> </a:t>
            </a:r>
            <a:r>
              <a:rPr dirty="0" err="1"/>
              <a:t>Abschnitts</a:t>
            </a:r>
            <a:endParaRPr dirty="0"/>
          </a:p>
        </p:txBody>
      </p:sp>
      <p:cxnSp>
        <p:nvCxnSpPr>
          <p:cNvPr id="10" name="Gerader Verbinder 9"/>
          <p:cNvCxnSpPr>
            <a:cxnSpLocks/>
          </p:cNvCxnSpPr>
          <p:nvPr/>
        </p:nvCxnSpPr>
        <p:spPr bwMode="auto">
          <a:xfrm flipH="1">
            <a:off x="7701230" y="1874361"/>
            <a:ext cx="129562" cy="993065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/>
          <p:cNvSpPr/>
          <p:nvPr/>
        </p:nvSpPr>
        <p:spPr bwMode="auto">
          <a:xfrm>
            <a:off x="6816080" y="1192611"/>
            <a:ext cx="2184537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dirty="0" err="1"/>
              <a:t>Redakteur</a:t>
            </a:r>
            <a:r>
              <a:rPr lang="en-US" dirty="0" err="1"/>
              <a:t>:i</a:t>
            </a:r>
            <a:r>
              <a:rPr dirty="0" err="1"/>
              <a:t>nnen</a:t>
            </a:r>
            <a:r>
              <a:rPr dirty="0"/>
              <a:t> des </a:t>
            </a:r>
            <a:r>
              <a:rPr dirty="0" err="1"/>
              <a:t>jeweiligen</a:t>
            </a:r>
            <a:r>
              <a:rPr dirty="0"/>
              <a:t> </a:t>
            </a:r>
            <a:r>
              <a:rPr dirty="0" err="1"/>
              <a:t>Kapitels</a:t>
            </a:r>
            <a:endParaRPr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F2FAC544-081A-47B3-8B4D-E3C558D33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768716" y="3854450"/>
            <a:ext cx="775556" cy="136125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>
            <a:extLst>
              <a:ext uri="{FF2B5EF4-FFF2-40B4-BE49-F238E27FC236}">
                <a16:creationId xmlns:a16="http://schemas.microsoft.com/office/drawing/2014/main" id="{B9E2E4BD-57F3-4592-B849-36D8B86B4F14}"/>
              </a:ext>
            </a:extLst>
          </p:cNvPr>
          <p:cNvSpPr/>
          <p:nvPr/>
        </p:nvSpPr>
        <p:spPr bwMode="auto">
          <a:xfrm>
            <a:off x="8544272" y="3764710"/>
            <a:ext cx="2427924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en-US" dirty="0"/>
              <a:t>Feedback Button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Mitwirken</a:t>
            </a:r>
            <a:endParaRPr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EE60457-B0B5-4DDD-BB91-A680D3D389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46A23-94BC-4534-A247-C66256B7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Kernfunktionen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1A7423-EE99-48E1-B7DE-EF11C333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Die Feedback </a:t>
            </a:r>
            <a:r>
              <a:rPr lang="en-US" dirty="0" err="1"/>
              <a:t>Seite</a:t>
            </a:r>
            <a:r>
              <a:rPr lang="en-US" dirty="0"/>
              <a:t>: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526FEF4-DB06-46E5-8C5D-B5E5E2128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564904"/>
            <a:ext cx="5166892" cy="4054697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2512F3F-E842-4326-A360-5AEF0B0CB941}"/>
              </a:ext>
            </a:extLst>
          </p:cNvPr>
          <p:cNvSpPr txBox="1">
            <a:spLocks/>
          </p:cNvSpPr>
          <p:nvPr/>
        </p:nvSpPr>
        <p:spPr bwMode="auto">
          <a:xfrm>
            <a:off x="6189375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err="1"/>
              <a:t>Lokale</a:t>
            </a:r>
            <a:r>
              <a:rPr lang="en-US" dirty="0"/>
              <a:t> </a:t>
            </a:r>
            <a:r>
              <a:rPr lang="en-US" dirty="0" err="1"/>
              <a:t>Hinweise</a:t>
            </a:r>
            <a:r>
              <a:rPr lang="en-US" dirty="0"/>
              <a:t> </a:t>
            </a:r>
            <a:r>
              <a:rPr lang="en-US" dirty="0" err="1"/>
              <a:t>Anzeigen</a:t>
            </a:r>
            <a:r>
              <a:rPr lang="en-US" dirty="0"/>
              <a:t> </a:t>
            </a:r>
            <a:r>
              <a:rPr lang="en-US" dirty="0" err="1"/>
              <a:t>lassen</a:t>
            </a:r>
            <a:r>
              <a:rPr lang="en-US" dirty="0"/>
              <a:t>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2B4DD0-4279-4C80-8B2E-27A4ABDB5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147" y="2631290"/>
            <a:ext cx="5906209" cy="353472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0B1B0EE-631E-4582-B5FA-50FD80D61558}"/>
              </a:ext>
            </a:extLst>
          </p:cNvPr>
          <p:cNvSpPr/>
          <p:nvPr/>
        </p:nvSpPr>
        <p:spPr>
          <a:xfrm>
            <a:off x="10416480" y="3068960"/>
            <a:ext cx="151216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10137D66-5994-43A6-82C2-C74F1361B704}"/>
              </a:ext>
            </a:extLst>
          </p:cNvPr>
          <p:cNvCxnSpPr>
            <a:cxnSpLocks/>
          </p:cNvCxnSpPr>
          <p:nvPr/>
        </p:nvCxnSpPr>
        <p:spPr>
          <a:xfrm>
            <a:off x="9480376" y="2777596"/>
            <a:ext cx="936104" cy="4275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E1D30D4-7FCC-48BE-A215-F88E01F9B3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84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381</Words>
  <Application>Microsoft Office PowerPoint</Application>
  <DocSecurity>0</DocSecurity>
  <PresentationFormat>Breitbild</PresentationFormat>
  <Paragraphs>82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        Ein freier, webbasierter Leitfaden zum Wissensmanagement von  Diagnostik und Therapie bei infektiologischen Krankheitsbildern.</vt:lpstr>
      <vt:lpstr>Leitgedanken</vt:lpstr>
      <vt:lpstr>Infektiopedia = Antiinfektivaleitfaden der DGI</vt:lpstr>
      <vt:lpstr>Redaktionsstruktur</vt:lpstr>
      <vt:lpstr>PowerPoint-Präsentation</vt:lpstr>
      <vt:lpstr>Timeline Stand 03/2022</vt:lpstr>
      <vt:lpstr>  Infektiopedia Funktionen  </vt:lpstr>
      <vt:lpstr>Beispiel Kapitel</vt:lpstr>
      <vt:lpstr>Kernfunktionen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Jörg Vehreschild</dc:creator>
  <cp:keywords/>
  <dc:description/>
  <cp:lastModifiedBy>Sandra</cp:lastModifiedBy>
  <cp:revision>69</cp:revision>
  <dcterms:created xsi:type="dcterms:W3CDTF">2019-11-21T09:57:37Z</dcterms:created>
  <dcterms:modified xsi:type="dcterms:W3CDTF">2022-03-30T07:57:15Z</dcterms:modified>
  <cp:category/>
  <dc:identifier/>
  <cp:contentStatus/>
  <dc:language/>
  <cp:version/>
</cp:coreProperties>
</file>