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3" r:id="rId4"/>
    <p:sldId id="264" r:id="rId5"/>
    <p:sldId id="265" r:id="rId6"/>
    <p:sldId id="271" r:id="rId7"/>
    <p:sldId id="278" r:id="rId8"/>
    <p:sldId id="272" r:id="rId9"/>
    <p:sldId id="275" r:id="rId10"/>
    <p:sldId id="277" r:id="rId11"/>
  </p:sldIdLst>
  <p:sldSz cx="12192000" cy="6858000"/>
  <p:notesSz cx="6858000" cy="12192000"/>
  <p:defaultTextStyle>
    <a:defPPr>
      <a:defRPr lang="de-DE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9" d="100"/>
          <a:sy n="119" d="100"/>
        </p:scale>
        <p:origin x="23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Titel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Untertitel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de-DE"/>
              <a:t>Master-Untertitelformat bearbeiten</a:t>
            </a:r>
            <a:endParaRPr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618CFB1-EF28-4E07-80B2-8DCE74BD89D5}" type="datetimeFigureOut">
              <a:rPr lang="de-DE"/>
              <a:t>13.03.2023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74B9A1C-8A45-4B1A-BFBE-B382A6829BF9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Titel und vertikaler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Vertikaler Textplatzhalt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618CFB1-EF28-4E07-80B2-8DCE74BD89D5}" type="datetimeFigureOut">
              <a:rPr lang="de-DE"/>
              <a:t>13.03.2023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74B9A1C-8A45-4B1A-BFBE-B382A6829BF9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Vertikaler Titel u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Vertikaler Titel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Vertikaler Textplatzhalt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618CFB1-EF28-4E07-80B2-8DCE74BD89D5}" type="datetimeFigureOut">
              <a:rPr lang="de-DE"/>
              <a:t>13.03.2023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74B9A1C-8A45-4B1A-BFBE-B382A6829BF9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1_Titel und Inhal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 lang="en-US" sz="2400">
                <a:solidFill>
                  <a:srgbClr val="009BDC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de-DE"/>
              <a:t>Titelmasterformat durch Klicken bearbeiten</a:t>
            </a:r>
          </a:p>
        </p:txBody>
      </p:sp>
      <p:sp>
        <p:nvSpPr>
          <p:cNvPr id="5" name="Inhaltsplatzhalter 9"/>
          <p:cNvSpPr>
            <a:spLocks noGrp="1"/>
          </p:cNvSpPr>
          <p:nvPr>
            <p:ph sz="quarter" idx="13"/>
          </p:nvPr>
        </p:nvSpPr>
        <p:spPr bwMode="auto"/>
        <p:txBody>
          <a:bodyPr/>
          <a:lstStyle>
            <a:lvl5pPr>
              <a:defRPr/>
            </a:lvl5pPr>
            <a:lvl8pPr>
              <a:defRPr/>
            </a:lvl8pPr>
            <a:lvl9pPr>
              <a:defRPr/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el und Inhal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Inhaltsplatzhalt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618CFB1-EF28-4E07-80B2-8DCE74BD89D5}" type="datetimeFigureOut">
              <a:rPr lang="de-DE"/>
              <a:t>13.03.2023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74B9A1C-8A45-4B1A-BFBE-B382A6829BF9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Abschnitts-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618CFB1-EF28-4E07-80B2-8DCE74BD89D5}" type="datetimeFigureOut">
              <a:rPr lang="de-DE"/>
              <a:t>13.03.2023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74B9A1C-8A45-4B1A-BFBE-B382A6829BF9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Zwei Inhal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Inhaltsplatzhalt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Inhaltsplatzhalt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7" name="Datumsplatzhalt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618CFB1-EF28-4E07-80B2-8DCE74BD89D5}" type="datetimeFigureOut">
              <a:rPr lang="de-DE"/>
              <a:t>13.03.2023</a:t>
            </a:fld>
            <a:endParaRPr lang="de-DE"/>
          </a:p>
        </p:txBody>
      </p:sp>
      <p:sp>
        <p:nvSpPr>
          <p:cNvPr id="8" name="Fußzeilenplatzhalt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9" name="Foliennummernplatzhalt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74B9A1C-8A45-4B1A-BFBE-B382A6829BF9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Vergleich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6" name="Inhaltsplatzhalt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7" name="Textplatzhalt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8" name="Inhaltsplatzhalt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9" name="Datumsplatzhalt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618CFB1-EF28-4E07-80B2-8DCE74BD89D5}" type="datetimeFigureOut">
              <a:rPr lang="de-DE"/>
              <a:t>13.03.2023</a:t>
            </a:fld>
            <a:endParaRPr lang="de-DE"/>
          </a:p>
        </p:txBody>
      </p:sp>
      <p:sp>
        <p:nvSpPr>
          <p:cNvPr id="10" name="Fußzeilenplatzhalt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11" name="Foliennummernplatzhalt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74B9A1C-8A45-4B1A-BFBE-B382A6829BF9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Nur Tite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Datumsplatzhalt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618CFB1-EF28-4E07-80B2-8DCE74BD89D5}" type="datetimeFigureOut">
              <a:rPr lang="de-DE"/>
              <a:t>13.03.2023</a:t>
            </a:fld>
            <a:endParaRPr lang="de-DE"/>
          </a:p>
        </p:txBody>
      </p:sp>
      <p:sp>
        <p:nvSpPr>
          <p:cNvPr id="6" name="Fußzeilenplatzhalt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7" name="Foliennummernplatzhalt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74B9A1C-8A45-4B1A-BFBE-B382A6829BF9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Le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Datumsplatzhalt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618CFB1-EF28-4E07-80B2-8DCE74BD89D5}" type="datetimeFigureOut">
              <a:rPr lang="de-DE"/>
              <a:t>13.03.2023</a:t>
            </a:fld>
            <a:endParaRPr lang="de-DE"/>
          </a:p>
        </p:txBody>
      </p:sp>
      <p:sp>
        <p:nvSpPr>
          <p:cNvPr id="5" name="Fußzeilenplatzhalt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Foliennummernplatzhalt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74B9A1C-8A45-4B1A-BFBE-B382A6829BF9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Inhalt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Inhaltsplatzhalt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7" name="Datumsplatzhalt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618CFB1-EF28-4E07-80B2-8DCE74BD89D5}" type="datetimeFigureOut">
              <a:rPr lang="de-DE"/>
              <a:t>13.03.2023</a:t>
            </a:fld>
            <a:endParaRPr lang="de-DE"/>
          </a:p>
        </p:txBody>
      </p:sp>
      <p:sp>
        <p:nvSpPr>
          <p:cNvPr id="8" name="Fußzeilenplatzhalt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9" name="Foliennummernplatzhalt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74B9A1C-8A45-4B1A-BFBE-B382A6829BF9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Bild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Bildplatzhalter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de-DE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7" name="Datumsplatzhalt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618CFB1-EF28-4E07-80B2-8DCE74BD89D5}" type="datetimeFigureOut">
              <a:rPr lang="de-DE"/>
              <a:t>13.03.2023</a:t>
            </a:fld>
            <a:endParaRPr lang="de-DE"/>
          </a:p>
        </p:txBody>
      </p:sp>
      <p:sp>
        <p:nvSpPr>
          <p:cNvPr id="8" name="Fußzeilenplatzhalt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9" name="Foliennummernplatzhalt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74B9A1C-8A45-4B1A-BFBE-B382A6829BF9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platzhalt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618CFB1-EF28-4E07-80B2-8DCE74BD89D5}" type="datetimeFigureOut">
              <a:rPr lang="de-DE"/>
              <a:t>13.03.2023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74B9A1C-8A45-4B1A-BFBE-B382A6829BF9}" type="slidenum">
              <a:rPr lang="de-DE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infektiopedia.d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5"/>
          <p:cNvSpPr>
            <a:spLocks noGrp="1"/>
          </p:cNvSpPr>
          <p:nvPr>
            <p:ph type="ctrTitle"/>
          </p:nvPr>
        </p:nvSpPr>
        <p:spPr bwMode="auto">
          <a:xfrm>
            <a:off x="1506422" y="946356"/>
            <a:ext cx="9144000" cy="2387598"/>
          </a:xfrm>
        </p:spPr>
        <p:txBody>
          <a:bodyPr>
            <a:normAutofit fontScale="90000"/>
          </a:bodyPr>
          <a:lstStyle/>
          <a:p>
            <a:pPr>
              <a:defRPr/>
            </a:pP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sz="4800" dirty="0"/>
            </a:br>
            <a:r>
              <a:rPr lang="de-DE" sz="2200" b="0" i="0" u="none" strike="noStrike" cap="none" spc="0" dirty="0">
                <a:solidFill>
                  <a:schemeClr val="tx1"/>
                </a:solidFill>
                <a:latin typeface="+mn-lt"/>
              </a:rPr>
              <a:t>Ein freier, webbasierter Leitfaden</a:t>
            </a:r>
            <a:endParaRPr sz="2200" dirty="0">
              <a:latin typeface="+mn-lt"/>
            </a:endParaRPr>
          </a:p>
          <a:p>
            <a:pPr marL="0" indent="0" algn="ctr">
              <a:buNone/>
              <a:defRPr/>
            </a:pPr>
            <a:r>
              <a:rPr lang="de-DE" sz="2200" b="0" i="0" u="none" strike="noStrike" cap="none" spc="0" dirty="0">
                <a:solidFill>
                  <a:schemeClr val="tx1"/>
                </a:solidFill>
                <a:latin typeface="+mn-lt"/>
              </a:rPr>
              <a:t>zum Wissensmanagement von </a:t>
            </a:r>
            <a:endParaRPr sz="2200" dirty="0">
              <a:latin typeface="+mn-lt"/>
            </a:endParaRPr>
          </a:p>
          <a:p>
            <a:pPr marL="0" indent="0" algn="ctr">
              <a:buNone/>
              <a:defRPr/>
            </a:pPr>
            <a:r>
              <a:rPr lang="de-DE" sz="2200" b="0" i="0" u="none" strike="noStrike" cap="none" spc="0" dirty="0">
                <a:solidFill>
                  <a:schemeClr val="tx1"/>
                </a:solidFill>
                <a:latin typeface="+mn-lt"/>
              </a:rPr>
              <a:t>Diagnostik und Therapie bei </a:t>
            </a:r>
            <a:r>
              <a:rPr lang="de-DE" sz="2200" b="0" i="0" u="none" strike="noStrike" cap="none" spc="0" dirty="0" err="1">
                <a:solidFill>
                  <a:schemeClr val="tx1"/>
                </a:solidFill>
                <a:latin typeface="+mn-lt"/>
              </a:rPr>
              <a:t>infektiologischen</a:t>
            </a:r>
            <a:endParaRPr sz="2200" dirty="0">
              <a:latin typeface="+mn-lt"/>
            </a:endParaRPr>
          </a:p>
          <a:p>
            <a:pPr marL="0" indent="0" algn="ctr">
              <a:buNone/>
              <a:defRPr/>
            </a:pPr>
            <a:r>
              <a:rPr lang="de-DE" sz="2200" b="0" i="0" u="none" strike="noStrike" cap="none" spc="0" dirty="0">
                <a:solidFill>
                  <a:schemeClr val="tx1"/>
                </a:solidFill>
                <a:latin typeface="+mn-lt"/>
              </a:rPr>
              <a:t>Krankheitsbildern.</a:t>
            </a:r>
            <a:endParaRPr sz="2200" dirty="0">
              <a:latin typeface="+mn-lt"/>
            </a:endParaRPr>
          </a:p>
        </p:txBody>
      </p:sp>
      <p:sp>
        <p:nvSpPr>
          <p:cNvPr id="5" name="Untertitel 6"/>
          <p:cNvSpPr>
            <a:spLocks noGrp="1"/>
          </p:cNvSpPr>
          <p:nvPr>
            <p:ph type="subTitle" idx="1"/>
          </p:nvPr>
        </p:nvSpPr>
        <p:spPr bwMode="auto">
          <a:xfrm>
            <a:off x="1523998" y="5072199"/>
            <a:ext cx="9144000" cy="1655760"/>
          </a:xfrm>
        </p:spPr>
        <p:txBody>
          <a:bodyPr/>
          <a:lstStyle/>
          <a:p>
            <a:pPr>
              <a:defRPr/>
            </a:pPr>
            <a:r>
              <a:rPr lang="de-DE" dirty="0"/>
              <a:t>AG Digitale </a:t>
            </a:r>
            <a:r>
              <a:rPr lang="de-DE" dirty="0" err="1"/>
              <a:t>Infektiologie</a:t>
            </a:r>
            <a:endParaRPr lang="de-DE" dirty="0"/>
          </a:p>
          <a:p>
            <a:pPr>
              <a:defRPr/>
            </a:pPr>
            <a:r>
              <a:rPr lang="de-DE" dirty="0"/>
              <a:t>Deutsche Gesellschaft für </a:t>
            </a:r>
            <a:r>
              <a:rPr lang="de-DE" dirty="0" err="1"/>
              <a:t>Infektiologie</a:t>
            </a:r>
            <a:r>
              <a:rPr lang="de-DE" dirty="0"/>
              <a:t> e.V.</a:t>
            </a:r>
            <a:endParaRPr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112877" y="171074"/>
            <a:ext cx="1962725" cy="480771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7CC809CC-CA39-435C-9016-4DD77B9835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693" y="1186654"/>
            <a:ext cx="3962609" cy="953501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31D50788-BBB6-4472-889F-364D691639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322" y="6381328"/>
            <a:ext cx="949495" cy="22847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C46A23-94BC-4534-A247-C66256B7A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Kernfunktionen</a:t>
            </a:r>
            <a:endParaRPr lang="en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D1A7423-EE99-48E1-B7DE-EF11C33308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Die Feedback </a:t>
            </a:r>
            <a:r>
              <a:rPr lang="en-US" dirty="0" err="1"/>
              <a:t>Seite</a:t>
            </a:r>
            <a:r>
              <a:rPr lang="en-US" dirty="0"/>
              <a:t>: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8526FEF4-DB06-46E5-8C5D-B5E5E2128F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408" y="2564904"/>
            <a:ext cx="5166892" cy="4054697"/>
          </a:xfrm>
          <a:prstGeom prst="rect">
            <a:avLst/>
          </a:prstGeom>
        </p:spPr>
      </p:pic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D2512F3F-E842-4326-A360-5AEF0B0CB941}"/>
              </a:ext>
            </a:extLst>
          </p:cNvPr>
          <p:cNvSpPr txBox="1">
            <a:spLocks/>
          </p:cNvSpPr>
          <p:nvPr/>
        </p:nvSpPr>
        <p:spPr bwMode="auto">
          <a:xfrm>
            <a:off x="6189375" y="1825625"/>
            <a:ext cx="5257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dirty="0" err="1"/>
              <a:t>Lokale</a:t>
            </a:r>
            <a:r>
              <a:rPr lang="en-US" dirty="0"/>
              <a:t> </a:t>
            </a:r>
            <a:r>
              <a:rPr lang="en-US" dirty="0" err="1"/>
              <a:t>Hinweise</a:t>
            </a:r>
            <a:r>
              <a:rPr lang="en-US" dirty="0"/>
              <a:t> </a:t>
            </a:r>
            <a:r>
              <a:rPr lang="en-US" dirty="0" err="1"/>
              <a:t>Anzeigen</a:t>
            </a:r>
            <a:r>
              <a:rPr lang="en-US" dirty="0"/>
              <a:t> </a:t>
            </a:r>
            <a:r>
              <a:rPr lang="en-US" dirty="0" err="1"/>
              <a:t>lassen</a:t>
            </a:r>
            <a:r>
              <a:rPr lang="en-US" dirty="0"/>
              <a:t>: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02B4DD0-4279-4C80-8B2E-27A4ABDB5E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3147" y="2631290"/>
            <a:ext cx="5906209" cy="3534720"/>
          </a:xfrm>
          <a:prstGeom prst="rect">
            <a:avLst/>
          </a:prstGeom>
        </p:spPr>
      </p:pic>
      <p:sp>
        <p:nvSpPr>
          <p:cNvPr id="17" name="Ellipse 16">
            <a:extLst>
              <a:ext uri="{FF2B5EF4-FFF2-40B4-BE49-F238E27FC236}">
                <a16:creationId xmlns:a16="http://schemas.microsoft.com/office/drawing/2014/main" id="{40B1B0EE-631E-4582-B5FA-50FD80D61558}"/>
              </a:ext>
            </a:extLst>
          </p:cNvPr>
          <p:cNvSpPr/>
          <p:nvPr/>
        </p:nvSpPr>
        <p:spPr>
          <a:xfrm>
            <a:off x="10416480" y="3068960"/>
            <a:ext cx="1512168" cy="10081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/>
          </a:p>
        </p:txBody>
      </p:sp>
      <p:cxnSp>
        <p:nvCxnSpPr>
          <p:cNvPr id="19" name="Gerade Verbindung mit Pfeil 18">
            <a:extLst>
              <a:ext uri="{FF2B5EF4-FFF2-40B4-BE49-F238E27FC236}">
                <a16:creationId xmlns:a16="http://schemas.microsoft.com/office/drawing/2014/main" id="{10137D66-5994-43A6-82C2-C74F1361B704}"/>
              </a:ext>
            </a:extLst>
          </p:cNvPr>
          <p:cNvCxnSpPr>
            <a:cxnSpLocks/>
          </p:cNvCxnSpPr>
          <p:nvPr/>
        </p:nvCxnSpPr>
        <p:spPr>
          <a:xfrm>
            <a:off x="9480376" y="2777596"/>
            <a:ext cx="936104" cy="42750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fik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112877" y="171074"/>
            <a:ext cx="1962725" cy="480771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4E1D30D4-7FCC-48BE-A215-F88E01F9B3B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981322" y="6381328"/>
            <a:ext cx="949495" cy="22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484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dirty="0" err="1"/>
              <a:t>Leitgedanken</a:t>
            </a:r>
            <a:endParaRPr dirty="0"/>
          </a:p>
        </p:txBody>
      </p:sp>
      <p:sp>
        <p:nvSpPr>
          <p:cNvPr id="5" name="Inhaltsplatzhalter 2"/>
          <p:cNvSpPr>
            <a:spLocks noGrp="1"/>
          </p:cNvSpPr>
          <p:nvPr>
            <p:ph idx="1"/>
          </p:nvPr>
        </p:nvSpPr>
        <p:spPr bwMode="auto">
          <a:xfrm>
            <a:off x="838199" y="1825624"/>
            <a:ext cx="10515600" cy="4858297"/>
          </a:xfrm>
        </p:spPr>
        <p:txBody>
          <a:bodyPr/>
          <a:lstStyle/>
          <a:p>
            <a:pPr>
              <a:defRPr/>
            </a:pPr>
            <a:r>
              <a:rPr dirty="0" err="1"/>
              <a:t>Zielgruppe</a:t>
            </a:r>
            <a:endParaRPr dirty="0"/>
          </a:p>
          <a:p>
            <a:pPr lvl="1">
              <a:defRPr/>
            </a:pPr>
            <a:r>
              <a:rPr dirty="0" err="1"/>
              <a:t>Alle</a:t>
            </a:r>
            <a:r>
              <a:rPr dirty="0"/>
              <a:t> </a:t>
            </a:r>
            <a:r>
              <a:rPr dirty="0" err="1"/>
              <a:t>Ärztinnen</a:t>
            </a:r>
            <a:r>
              <a:rPr dirty="0"/>
              <a:t> und </a:t>
            </a:r>
            <a:r>
              <a:rPr dirty="0" err="1"/>
              <a:t>Ärzte</a:t>
            </a:r>
            <a:r>
              <a:rPr dirty="0"/>
              <a:t>, die </a:t>
            </a:r>
            <a:r>
              <a:rPr dirty="0" err="1"/>
              <a:t>Antibiotika</a:t>
            </a:r>
            <a:r>
              <a:rPr dirty="0"/>
              <a:t> </a:t>
            </a:r>
            <a:r>
              <a:rPr dirty="0" err="1"/>
              <a:t>verschreiben</a:t>
            </a:r>
            <a:r>
              <a:rPr dirty="0"/>
              <a:t>. </a:t>
            </a:r>
            <a:r>
              <a:rPr dirty="0" err="1"/>
              <a:t>Aufgrund</a:t>
            </a:r>
            <a:r>
              <a:rPr dirty="0"/>
              <a:t> der </a:t>
            </a:r>
            <a:r>
              <a:rPr dirty="0" err="1"/>
              <a:t>Historie</a:t>
            </a:r>
            <a:r>
              <a:rPr dirty="0"/>
              <a:t> des </a:t>
            </a:r>
            <a:r>
              <a:rPr dirty="0" err="1"/>
              <a:t>Projektes</a:t>
            </a:r>
            <a:r>
              <a:rPr dirty="0"/>
              <a:t> </a:t>
            </a:r>
            <a:r>
              <a:rPr dirty="0" err="1"/>
              <a:t>sowie</a:t>
            </a:r>
            <a:r>
              <a:rPr dirty="0"/>
              <a:t> des </a:t>
            </a:r>
            <a:r>
              <a:rPr dirty="0" err="1"/>
              <a:t>Mitgliedergefüges</a:t>
            </a:r>
            <a:r>
              <a:rPr dirty="0"/>
              <a:t> </a:t>
            </a:r>
            <a:r>
              <a:rPr dirty="0" err="1"/>
              <a:t>innerhalb</a:t>
            </a:r>
            <a:r>
              <a:rPr dirty="0"/>
              <a:t> der DGI </a:t>
            </a:r>
            <a:r>
              <a:rPr dirty="0" err="1"/>
              <a:t>liegt</a:t>
            </a:r>
            <a:r>
              <a:rPr dirty="0"/>
              <a:t> in der </a:t>
            </a:r>
            <a:r>
              <a:rPr dirty="0" err="1"/>
              <a:t>ersten</a:t>
            </a:r>
            <a:r>
              <a:rPr dirty="0"/>
              <a:t> </a:t>
            </a:r>
            <a:r>
              <a:rPr dirty="0" err="1"/>
              <a:t>Auflage</a:t>
            </a:r>
            <a:r>
              <a:rPr dirty="0"/>
              <a:t> </a:t>
            </a:r>
            <a:r>
              <a:rPr dirty="0" err="1"/>
              <a:t>ein</a:t>
            </a:r>
            <a:r>
              <a:rPr dirty="0"/>
              <a:t> </a:t>
            </a:r>
            <a:r>
              <a:rPr dirty="0" err="1"/>
              <a:t>Schwerpunkt</a:t>
            </a:r>
            <a:r>
              <a:rPr dirty="0"/>
              <a:t> auf </a:t>
            </a:r>
            <a:r>
              <a:rPr dirty="0" err="1"/>
              <a:t>dem</a:t>
            </a:r>
            <a:r>
              <a:rPr dirty="0"/>
              <a:t> </a:t>
            </a:r>
            <a:r>
              <a:rPr dirty="0" err="1"/>
              <a:t>stationären</a:t>
            </a:r>
            <a:r>
              <a:rPr dirty="0"/>
              <a:t> </a:t>
            </a:r>
            <a:r>
              <a:rPr dirty="0" err="1"/>
              <a:t>Sektor</a:t>
            </a:r>
            <a:r>
              <a:rPr dirty="0"/>
              <a:t>. </a:t>
            </a:r>
            <a:r>
              <a:rPr dirty="0" err="1"/>
              <a:t>Beiträge</a:t>
            </a:r>
            <a:r>
              <a:rPr dirty="0"/>
              <a:t> </a:t>
            </a:r>
            <a:r>
              <a:rPr dirty="0" err="1"/>
              <a:t>zum</a:t>
            </a:r>
            <a:r>
              <a:rPr dirty="0"/>
              <a:t> </a:t>
            </a:r>
            <a:r>
              <a:rPr dirty="0" err="1"/>
              <a:t>ambulanten</a:t>
            </a:r>
            <a:r>
              <a:rPr dirty="0"/>
              <a:t> </a:t>
            </a:r>
            <a:r>
              <a:rPr dirty="0" err="1"/>
              <a:t>Sektor</a:t>
            </a:r>
            <a:r>
              <a:rPr dirty="0"/>
              <a:t> </a:t>
            </a:r>
            <a:r>
              <a:rPr dirty="0" err="1"/>
              <a:t>sind</a:t>
            </a:r>
            <a:r>
              <a:rPr dirty="0"/>
              <a:t> </a:t>
            </a:r>
            <a:r>
              <a:rPr dirty="0" err="1"/>
              <a:t>jedoch</a:t>
            </a:r>
            <a:r>
              <a:rPr dirty="0"/>
              <a:t> </a:t>
            </a:r>
            <a:r>
              <a:rPr dirty="0" err="1"/>
              <a:t>willkommen</a:t>
            </a:r>
            <a:r>
              <a:rPr dirty="0"/>
              <a:t> und das </a:t>
            </a:r>
            <a:r>
              <a:rPr dirty="0" err="1"/>
              <a:t>ambulante</a:t>
            </a:r>
            <a:r>
              <a:rPr dirty="0"/>
              <a:t> Setting </a:t>
            </a:r>
            <a:r>
              <a:rPr dirty="0" err="1"/>
              <a:t>sollte</a:t>
            </a:r>
            <a:r>
              <a:rPr dirty="0"/>
              <a:t> in den </a:t>
            </a:r>
            <a:r>
              <a:rPr dirty="0" err="1"/>
              <a:t>Kapiteln</a:t>
            </a:r>
            <a:r>
              <a:rPr dirty="0"/>
              <a:t> </a:t>
            </a:r>
            <a:r>
              <a:rPr dirty="0" err="1"/>
              <a:t>bereits</a:t>
            </a:r>
            <a:r>
              <a:rPr dirty="0"/>
              <a:t> </a:t>
            </a:r>
            <a:r>
              <a:rPr dirty="0" err="1"/>
              <a:t>bestmöglich</a:t>
            </a:r>
            <a:r>
              <a:rPr dirty="0"/>
              <a:t> </a:t>
            </a:r>
            <a:r>
              <a:rPr dirty="0" err="1"/>
              <a:t>berücksichtigt</a:t>
            </a:r>
            <a:r>
              <a:rPr dirty="0"/>
              <a:t> </a:t>
            </a:r>
            <a:r>
              <a:rPr dirty="0" err="1"/>
              <a:t>werden</a:t>
            </a:r>
            <a:endParaRPr dirty="0"/>
          </a:p>
          <a:p>
            <a:pPr lvl="0">
              <a:defRPr/>
            </a:pPr>
            <a:r>
              <a:rPr dirty="0"/>
              <a:t>Open Access</a:t>
            </a:r>
          </a:p>
          <a:p>
            <a:pPr lvl="0">
              <a:defRPr/>
            </a:pPr>
            <a:r>
              <a:rPr dirty="0" err="1"/>
              <a:t>Prägnanz</a:t>
            </a:r>
            <a:endParaRPr dirty="0"/>
          </a:p>
          <a:p>
            <a:pPr lvl="0">
              <a:defRPr/>
            </a:pPr>
            <a:r>
              <a:rPr dirty="0" err="1"/>
              <a:t>Neutralität</a:t>
            </a:r>
            <a:endParaRPr dirty="0"/>
          </a:p>
          <a:p>
            <a:pPr lvl="0">
              <a:defRPr/>
            </a:pPr>
            <a:r>
              <a:rPr dirty="0" err="1"/>
              <a:t>Wissenschaftlichkeit</a:t>
            </a:r>
            <a:endParaRPr dirty="0"/>
          </a:p>
          <a:p>
            <a:pPr lvl="0">
              <a:defRPr/>
            </a:pPr>
            <a:r>
              <a:rPr dirty="0" err="1"/>
              <a:t>Kollaboration</a:t>
            </a:r>
            <a:endParaRPr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112877" y="171073"/>
            <a:ext cx="1962724" cy="480771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69D39422-16CE-490E-8DD5-3D37264067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981322" y="6381328"/>
            <a:ext cx="949495" cy="22847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 dirty="0" err="1"/>
              <a:t>Infektiopedia</a:t>
            </a:r>
            <a:r>
              <a:rPr lang="de-DE" dirty="0"/>
              <a:t> = </a:t>
            </a:r>
            <a:r>
              <a:rPr lang="de-DE" dirty="0" err="1"/>
              <a:t>Antiinfektivaleitfaden</a:t>
            </a:r>
            <a:r>
              <a:rPr lang="de-DE" dirty="0"/>
              <a:t> der DGI</a:t>
            </a:r>
            <a:endParaRPr dirty="0"/>
          </a:p>
        </p:txBody>
      </p:sp>
      <p:sp>
        <p:nvSpPr>
          <p:cNvPr id="5" name="Inhaltsplatzhalter 2"/>
          <p:cNvSpPr>
            <a:spLocks noGrp="1"/>
          </p:cNvSpPr>
          <p:nvPr>
            <p:ph idx="1"/>
          </p:nvPr>
        </p:nvSpPr>
        <p:spPr bwMode="auto">
          <a:xfrm>
            <a:off x="838199" y="1825624"/>
            <a:ext cx="10515600" cy="4861117"/>
          </a:xfrm>
        </p:spPr>
        <p:txBody>
          <a:bodyPr/>
          <a:lstStyle/>
          <a:p>
            <a:pPr>
              <a:defRPr/>
            </a:pPr>
            <a:r>
              <a:rPr lang="de-DE" dirty="0"/>
              <a:t>Ca. 25 Kapitel zur Standardtherapie der häufigsten antibiotisch behandelten Infektionen (Ausbau über die Zeit)</a:t>
            </a:r>
            <a:endParaRPr dirty="0"/>
          </a:p>
          <a:p>
            <a:pPr>
              <a:defRPr/>
            </a:pPr>
            <a:r>
              <a:rPr lang="de-DE" dirty="0"/>
              <a:t>Frei zugänglich unter </a:t>
            </a:r>
            <a:r>
              <a:rPr lang="de-DE" u="sng" dirty="0">
                <a:hlinkClick r:id="rId2" tooltip="http://infektiopedia.de"/>
              </a:rPr>
              <a:t>http://infektiopedia.de</a:t>
            </a:r>
            <a:endParaRPr lang="de-DE" dirty="0"/>
          </a:p>
          <a:p>
            <a:pPr>
              <a:defRPr/>
            </a:pPr>
            <a:r>
              <a:rPr lang="de-DE" dirty="0"/>
              <a:t>Redaktion und </a:t>
            </a:r>
            <a:r>
              <a:rPr lang="de-DE" dirty="0" err="1"/>
              <a:t>Autor:innen</a:t>
            </a:r>
            <a:r>
              <a:rPr lang="de-DE" dirty="0"/>
              <a:t> durch </a:t>
            </a:r>
            <a:r>
              <a:rPr lang="de-DE" dirty="0" err="1"/>
              <a:t>Expert:innen</a:t>
            </a:r>
            <a:r>
              <a:rPr lang="de-DE" dirty="0"/>
              <a:t> aus der DGI</a:t>
            </a:r>
          </a:p>
          <a:p>
            <a:pPr>
              <a:defRPr/>
            </a:pPr>
            <a:r>
              <a:rPr lang="de-DE" sz="2800" b="0" i="0" u="none" strike="noStrike" cap="none" spc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Super einfach zu verstehen</a:t>
            </a:r>
            <a:endParaRPr sz="2800" dirty="0"/>
          </a:p>
          <a:p>
            <a:pPr lvl="1">
              <a:defRPr/>
            </a:pPr>
            <a:r>
              <a:rPr lang="de-DE" sz="2800" b="0" i="0" u="none" strike="noStrike" cap="none" spc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Nachvollziehbarer Aufbau -&gt; Übersichtlich</a:t>
            </a:r>
            <a:endParaRPr sz="2800" dirty="0"/>
          </a:p>
          <a:p>
            <a:pPr lvl="1">
              <a:defRPr/>
            </a:pPr>
            <a:r>
              <a:rPr lang="de-DE" sz="2800" dirty="0"/>
              <a:t>K</a:t>
            </a:r>
            <a:r>
              <a:rPr lang="de-DE" sz="2800" b="0" i="0" u="none" strike="noStrike" cap="none" spc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onsistent über nahezu alle Kapitel hinweg</a:t>
            </a:r>
            <a:endParaRPr sz="2800" dirty="0"/>
          </a:p>
          <a:p>
            <a:pPr>
              <a:defRPr/>
            </a:pPr>
            <a:r>
              <a:rPr lang="de-DE" sz="2800" b="0" i="0" u="none" strike="noStrike" cap="none" spc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Sehr schnelles Finden von Inhalten / schnelles Navigieren</a:t>
            </a:r>
          </a:p>
          <a:p>
            <a:pPr>
              <a:defRPr/>
            </a:pPr>
            <a:r>
              <a:rPr lang="de-DE" sz="2800" b="0" i="0" u="none" strike="noStrike" cap="none" spc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Erweiterbarkeit für krankenhaus-interne Leitlinien </a:t>
            </a:r>
            <a:endParaRPr lang="de-DE" sz="2800" dirty="0"/>
          </a:p>
          <a:p>
            <a:pPr>
              <a:defRPr/>
            </a:pPr>
            <a:endParaRPr lang="de-DE" dirty="0"/>
          </a:p>
          <a:p>
            <a:pPr>
              <a:defRPr/>
            </a:pP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112878" y="171075"/>
            <a:ext cx="1962726" cy="480771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742C9C9E-23B0-4E81-9B86-BE5032E66C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981322" y="6381328"/>
            <a:ext cx="949495" cy="22847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t>Redaktionsstruktur</a:t>
            </a:r>
          </a:p>
        </p:txBody>
      </p:sp>
      <p:grpSp>
        <p:nvGrpSpPr>
          <p:cNvPr id="5" name="Inhaltsplatzhalter 3"/>
          <p:cNvGrpSpPr/>
          <p:nvPr/>
        </p:nvGrpSpPr>
        <p:grpSpPr bwMode="auto">
          <a:xfrm>
            <a:off x="-477981" y="698348"/>
            <a:ext cx="11965132" cy="5946630"/>
            <a:chOff x="0" y="0"/>
            <a:chExt cx="11965132" cy="5946630"/>
          </a:xfrm>
        </p:grpSpPr>
        <p:sp>
          <p:nvSpPr>
            <p:cNvPr id="6" name="Freihandform 5"/>
            <p:cNvSpPr/>
            <p:nvPr/>
          </p:nvSpPr>
          <p:spPr bwMode="auto">
            <a:xfrm>
              <a:off x="3920034" y="2874154"/>
              <a:ext cx="1110594" cy="99160"/>
            </a:xfrm>
            <a:custGeom>
              <a:avLst/>
              <a:gdLst/>
              <a:ahLst/>
              <a:cxnLst/>
              <a:rect l="0" t="0" r="0" b="0"/>
              <a:pathLst>
                <a:path w="1110594" h="99160" extrusionOk="0">
                  <a:moveTo>
                    <a:pt x="0" y="99160"/>
                  </a:moveTo>
                  <a:lnTo>
                    <a:pt x="1110594" y="99160"/>
                  </a:lnTo>
                  <a:lnTo>
                    <a:pt x="1110594" y="0"/>
                  </a:lnTo>
                </a:path>
              </a:pathLst>
            </a:custGeom>
            <a:noFill/>
            <a:ln w="12700" cap="flat" cmpd="sng" algn="ctr">
              <a:solidFill>
                <a:schemeClr val="accent6">
                  <a:hueOff val="0"/>
                  <a:satOff val="0"/>
                  <a:lumOff val="0"/>
                  <a:alphaOff val="0"/>
                </a:schemeClr>
              </a:solidFill>
              <a:prstDash val="solid"/>
              <a:miter lim="800000"/>
            </a:ln>
          </p:spPr>
          <p:style>
            <a:lnRef idx="2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</p:sp>
        <p:sp>
          <p:nvSpPr>
            <p:cNvPr id="7" name="Freihandform 6"/>
            <p:cNvSpPr/>
            <p:nvPr/>
          </p:nvSpPr>
          <p:spPr bwMode="auto">
            <a:xfrm>
              <a:off x="7727784" y="5019981"/>
              <a:ext cx="317312" cy="682222"/>
            </a:xfrm>
            <a:custGeom>
              <a:avLst/>
              <a:gdLst/>
              <a:ahLst/>
              <a:cxnLst/>
              <a:rect l="0" t="0" r="0" b="0"/>
              <a:pathLst>
                <a:path w="317312" h="682222" extrusionOk="0">
                  <a:moveTo>
                    <a:pt x="0" y="0"/>
                  </a:moveTo>
                  <a:lnTo>
                    <a:pt x="158656" y="0"/>
                  </a:lnTo>
                  <a:lnTo>
                    <a:pt x="158656" y="682222"/>
                  </a:lnTo>
                  <a:lnTo>
                    <a:pt x="317312" y="682222"/>
                  </a:lnTo>
                </a:path>
              </a:pathLst>
            </a:custGeom>
            <a:noFill/>
            <a:ln w="12700" cap="flat" cmpd="sng" algn="ctr">
              <a:solidFill>
                <a:schemeClr val="accent1">
                  <a:hueOff val="0"/>
                  <a:satOff val="0"/>
                  <a:lumOff val="0"/>
                  <a:alphaOff val="0"/>
                </a:schemeClr>
              </a:solidFill>
              <a:prstDash val="solid"/>
              <a:miter lim="800000"/>
            </a:ln>
          </p:spPr>
          <p:style>
            <a:lnRef idx="2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</p:sp>
        <p:sp>
          <p:nvSpPr>
            <p:cNvPr id="8" name="Freihandform 7"/>
            <p:cNvSpPr/>
            <p:nvPr/>
          </p:nvSpPr>
          <p:spPr bwMode="auto">
            <a:xfrm>
              <a:off x="7727784" y="4974261"/>
              <a:ext cx="317312" cy="91440"/>
            </a:xfrm>
            <a:custGeom>
              <a:avLst/>
              <a:gdLst/>
              <a:ahLst/>
              <a:cxnLst/>
              <a:rect l="0" t="0" r="0" b="0"/>
              <a:pathLst>
                <a:path w="317312" h="91440" extrusionOk="0">
                  <a:moveTo>
                    <a:pt x="0" y="45720"/>
                  </a:moveTo>
                  <a:lnTo>
                    <a:pt x="317312" y="45720"/>
                  </a:lnTo>
                </a:path>
              </a:pathLst>
            </a:custGeom>
            <a:noFill/>
            <a:ln w="12700" cap="flat" cmpd="sng" algn="ctr">
              <a:solidFill>
                <a:schemeClr val="accent1">
                  <a:hueOff val="0"/>
                  <a:satOff val="0"/>
                  <a:lumOff val="0"/>
                  <a:alphaOff val="0"/>
                </a:schemeClr>
              </a:solidFill>
              <a:prstDash val="solid"/>
              <a:miter lim="800000"/>
            </a:ln>
          </p:spPr>
          <p:style>
            <a:lnRef idx="2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</p:sp>
        <p:sp>
          <p:nvSpPr>
            <p:cNvPr id="9" name="Freihandform 8"/>
            <p:cNvSpPr/>
            <p:nvPr/>
          </p:nvSpPr>
          <p:spPr bwMode="auto">
            <a:xfrm>
              <a:off x="7727784" y="4337759"/>
              <a:ext cx="317312" cy="682222"/>
            </a:xfrm>
            <a:custGeom>
              <a:avLst/>
              <a:gdLst/>
              <a:ahLst/>
              <a:cxnLst/>
              <a:rect l="0" t="0" r="0" b="0"/>
              <a:pathLst>
                <a:path w="317312" h="682222" extrusionOk="0">
                  <a:moveTo>
                    <a:pt x="0" y="682222"/>
                  </a:moveTo>
                  <a:lnTo>
                    <a:pt x="158656" y="682222"/>
                  </a:lnTo>
                  <a:lnTo>
                    <a:pt x="158656" y="0"/>
                  </a:lnTo>
                  <a:lnTo>
                    <a:pt x="317312" y="0"/>
                  </a:lnTo>
                </a:path>
              </a:pathLst>
            </a:custGeom>
            <a:noFill/>
            <a:ln w="12700" cap="flat" cmpd="sng" algn="ctr">
              <a:solidFill>
                <a:schemeClr val="accent1">
                  <a:hueOff val="0"/>
                  <a:satOff val="0"/>
                  <a:lumOff val="0"/>
                  <a:alphaOff val="0"/>
                </a:schemeClr>
              </a:solidFill>
              <a:prstDash val="solid"/>
              <a:miter lim="800000"/>
            </a:ln>
          </p:spPr>
          <p:style>
            <a:lnRef idx="2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</p:sp>
        <p:sp>
          <p:nvSpPr>
            <p:cNvPr id="10" name="Freihandform 9"/>
            <p:cNvSpPr/>
            <p:nvPr/>
          </p:nvSpPr>
          <p:spPr bwMode="auto">
            <a:xfrm>
              <a:off x="3920034" y="2973315"/>
              <a:ext cx="2221188" cy="2046666"/>
            </a:xfrm>
            <a:custGeom>
              <a:avLst/>
              <a:gdLst/>
              <a:ahLst/>
              <a:cxnLst/>
              <a:rect l="0" t="0" r="0" b="0"/>
              <a:pathLst>
                <a:path w="2221188" h="2046666" extrusionOk="0">
                  <a:moveTo>
                    <a:pt x="0" y="0"/>
                  </a:moveTo>
                  <a:lnTo>
                    <a:pt x="2062531" y="0"/>
                  </a:lnTo>
                  <a:lnTo>
                    <a:pt x="2062531" y="2046666"/>
                  </a:lnTo>
                  <a:lnTo>
                    <a:pt x="2221188" y="2046666"/>
                  </a:lnTo>
                </a:path>
              </a:pathLst>
            </a:custGeom>
            <a:noFill/>
            <a:ln w="12700" cap="flat" cmpd="sng" algn="ctr">
              <a:solidFill>
                <a:schemeClr val="accent6">
                  <a:hueOff val="0"/>
                  <a:satOff val="0"/>
                  <a:lumOff val="0"/>
                  <a:alphaOff val="0"/>
                </a:schemeClr>
              </a:solidFill>
              <a:prstDash val="solid"/>
              <a:miter lim="800000"/>
            </a:ln>
          </p:spPr>
          <p:style>
            <a:lnRef idx="2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</p:sp>
        <p:sp>
          <p:nvSpPr>
            <p:cNvPr id="11" name="Freihandform 10"/>
            <p:cNvSpPr/>
            <p:nvPr/>
          </p:nvSpPr>
          <p:spPr bwMode="auto">
            <a:xfrm>
              <a:off x="7727784" y="2973315"/>
              <a:ext cx="317312" cy="682222"/>
            </a:xfrm>
            <a:custGeom>
              <a:avLst/>
              <a:gdLst/>
              <a:ahLst/>
              <a:cxnLst/>
              <a:rect l="0" t="0" r="0" b="0"/>
              <a:pathLst>
                <a:path w="317312" h="682222" extrusionOk="0">
                  <a:moveTo>
                    <a:pt x="0" y="0"/>
                  </a:moveTo>
                  <a:lnTo>
                    <a:pt x="158656" y="0"/>
                  </a:lnTo>
                  <a:lnTo>
                    <a:pt x="158656" y="682222"/>
                  </a:lnTo>
                  <a:lnTo>
                    <a:pt x="317312" y="682222"/>
                  </a:lnTo>
                </a:path>
              </a:pathLst>
            </a:custGeom>
            <a:noFill/>
            <a:ln w="12700" cap="flat" cmpd="sng" algn="ctr">
              <a:solidFill>
                <a:schemeClr val="accent1">
                  <a:hueOff val="0"/>
                  <a:satOff val="0"/>
                  <a:lumOff val="0"/>
                  <a:alphaOff val="0"/>
                </a:schemeClr>
              </a:solidFill>
              <a:prstDash val="solid"/>
              <a:miter lim="800000"/>
            </a:ln>
          </p:spPr>
          <p:style>
            <a:lnRef idx="2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</p:sp>
        <p:sp>
          <p:nvSpPr>
            <p:cNvPr id="12" name="Freihandform 11"/>
            <p:cNvSpPr/>
            <p:nvPr/>
          </p:nvSpPr>
          <p:spPr bwMode="auto">
            <a:xfrm>
              <a:off x="7727784" y="2927595"/>
              <a:ext cx="317312" cy="91440"/>
            </a:xfrm>
            <a:custGeom>
              <a:avLst/>
              <a:gdLst/>
              <a:ahLst/>
              <a:cxnLst/>
              <a:rect l="0" t="0" r="0" b="0"/>
              <a:pathLst>
                <a:path w="317312" h="91440" extrusionOk="0">
                  <a:moveTo>
                    <a:pt x="0" y="45720"/>
                  </a:moveTo>
                  <a:lnTo>
                    <a:pt x="317312" y="45720"/>
                  </a:lnTo>
                </a:path>
              </a:pathLst>
            </a:custGeom>
            <a:noFill/>
            <a:ln w="12700" cap="flat" cmpd="sng" algn="ctr">
              <a:solidFill>
                <a:schemeClr val="accent1">
                  <a:hueOff val="0"/>
                  <a:satOff val="0"/>
                  <a:lumOff val="0"/>
                  <a:alphaOff val="0"/>
                </a:schemeClr>
              </a:solidFill>
              <a:prstDash val="solid"/>
              <a:miter lim="800000"/>
            </a:ln>
          </p:spPr>
          <p:style>
            <a:lnRef idx="2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</p:sp>
        <p:sp>
          <p:nvSpPr>
            <p:cNvPr id="13" name="Freihandform 12"/>
            <p:cNvSpPr/>
            <p:nvPr/>
          </p:nvSpPr>
          <p:spPr bwMode="auto">
            <a:xfrm>
              <a:off x="7727784" y="2291092"/>
              <a:ext cx="317312" cy="682222"/>
            </a:xfrm>
            <a:custGeom>
              <a:avLst/>
              <a:gdLst/>
              <a:ahLst/>
              <a:cxnLst/>
              <a:rect l="0" t="0" r="0" b="0"/>
              <a:pathLst>
                <a:path w="317312" h="682222" extrusionOk="0">
                  <a:moveTo>
                    <a:pt x="0" y="682222"/>
                  </a:moveTo>
                  <a:lnTo>
                    <a:pt x="158656" y="682222"/>
                  </a:lnTo>
                  <a:lnTo>
                    <a:pt x="158656" y="0"/>
                  </a:lnTo>
                  <a:lnTo>
                    <a:pt x="317312" y="0"/>
                  </a:lnTo>
                </a:path>
              </a:pathLst>
            </a:custGeom>
            <a:noFill/>
            <a:ln w="12700" cap="flat" cmpd="sng" algn="ctr">
              <a:solidFill>
                <a:schemeClr val="accent1">
                  <a:hueOff val="0"/>
                  <a:satOff val="0"/>
                  <a:lumOff val="0"/>
                  <a:alphaOff val="0"/>
                </a:schemeClr>
              </a:solidFill>
              <a:prstDash val="solid"/>
              <a:miter lim="800000"/>
            </a:ln>
          </p:spPr>
          <p:style>
            <a:lnRef idx="2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</p:sp>
        <p:sp>
          <p:nvSpPr>
            <p:cNvPr id="14" name="Freihandform 13"/>
            <p:cNvSpPr/>
            <p:nvPr/>
          </p:nvSpPr>
          <p:spPr bwMode="auto">
            <a:xfrm>
              <a:off x="3920034" y="2927595"/>
              <a:ext cx="2221188" cy="91440"/>
            </a:xfrm>
            <a:custGeom>
              <a:avLst/>
              <a:gdLst/>
              <a:ahLst/>
              <a:cxnLst/>
              <a:rect l="0" t="0" r="0" b="0"/>
              <a:pathLst>
                <a:path w="2221188" h="91440" extrusionOk="0">
                  <a:moveTo>
                    <a:pt x="0" y="45720"/>
                  </a:moveTo>
                  <a:lnTo>
                    <a:pt x="2221188" y="45720"/>
                  </a:lnTo>
                </a:path>
              </a:pathLst>
            </a:custGeom>
            <a:noFill/>
            <a:ln w="12700" cap="flat" cmpd="sng" algn="ctr">
              <a:solidFill>
                <a:schemeClr val="accent6">
                  <a:hueOff val="0"/>
                  <a:satOff val="0"/>
                  <a:lumOff val="0"/>
                  <a:alphaOff val="0"/>
                </a:schemeClr>
              </a:solidFill>
              <a:prstDash val="solid"/>
              <a:miter lim="800000"/>
            </a:ln>
          </p:spPr>
          <p:style>
            <a:lnRef idx="2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</p:sp>
        <p:sp>
          <p:nvSpPr>
            <p:cNvPr id="15" name="Freihandform 14"/>
            <p:cNvSpPr/>
            <p:nvPr/>
          </p:nvSpPr>
          <p:spPr bwMode="auto">
            <a:xfrm>
              <a:off x="7727784" y="926648"/>
              <a:ext cx="317312" cy="682222"/>
            </a:xfrm>
            <a:custGeom>
              <a:avLst/>
              <a:gdLst/>
              <a:ahLst/>
              <a:cxnLst/>
              <a:rect l="0" t="0" r="0" b="0"/>
              <a:pathLst>
                <a:path w="317312" h="682222" extrusionOk="0">
                  <a:moveTo>
                    <a:pt x="0" y="0"/>
                  </a:moveTo>
                  <a:lnTo>
                    <a:pt x="158656" y="0"/>
                  </a:lnTo>
                  <a:lnTo>
                    <a:pt x="158656" y="682222"/>
                  </a:lnTo>
                  <a:lnTo>
                    <a:pt x="317312" y="682222"/>
                  </a:lnTo>
                </a:path>
              </a:pathLst>
            </a:custGeom>
            <a:noFill/>
            <a:ln w="12700" cap="flat" cmpd="sng" algn="ctr">
              <a:solidFill>
                <a:schemeClr val="accent1">
                  <a:hueOff val="0"/>
                  <a:satOff val="0"/>
                  <a:lumOff val="0"/>
                  <a:alphaOff val="0"/>
                </a:schemeClr>
              </a:solidFill>
              <a:prstDash val="solid"/>
              <a:miter lim="800000"/>
            </a:ln>
          </p:spPr>
          <p:style>
            <a:lnRef idx="2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</p:sp>
        <p:sp>
          <p:nvSpPr>
            <p:cNvPr id="16" name="Freihandform 15"/>
            <p:cNvSpPr/>
            <p:nvPr/>
          </p:nvSpPr>
          <p:spPr bwMode="auto">
            <a:xfrm>
              <a:off x="7727784" y="880928"/>
              <a:ext cx="317312" cy="91440"/>
            </a:xfrm>
            <a:custGeom>
              <a:avLst/>
              <a:gdLst/>
              <a:ahLst/>
              <a:cxnLst/>
              <a:rect l="0" t="0" r="0" b="0"/>
              <a:pathLst>
                <a:path w="317312" h="91440" extrusionOk="0">
                  <a:moveTo>
                    <a:pt x="0" y="45720"/>
                  </a:moveTo>
                  <a:lnTo>
                    <a:pt x="317312" y="45720"/>
                  </a:lnTo>
                </a:path>
              </a:pathLst>
            </a:custGeom>
            <a:noFill/>
            <a:ln w="12700" cap="flat" cmpd="sng" algn="ctr">
              <a:solidFill>
                <a:schemeClr val="accent1">
                  <a:hueOff val="0"/>
                  <a:satOff val="0"/>
                  <a:lumOff val="0"/>
                  <a:alphaOff val="0"/>
                </a:schemeClr>
              </a:solidFill>
              <a:prstDash val="solid"/>
              <a:miter lim="800000"/>
            </a:ln>
          </p:spPr>
          <p:style>
            <a:lnRef idx="2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</p:sp>
        <p:sp>
          <p:nvSpPr>
            <p:cNvPr id="17" name="Freihandform 16"/>
            <p:cNvSpPr/>
            <p:nvPr/>
          </p:nvSpPr>
          <p:spPr bwMode="auto">
            <a:xfrm>
              <a:off x="7727784" y="244426"/>
              <a:ext cx="317312" cy="682222"/>
            </a:xfrm>
            <a:custGeom>
              <a:avLst/>
              <a:gdLst/>
              <a:ahLst/>
              <a:cxnLst/>
              <a:rect l="0" t="0" r="0" b="0"/>
              <a:pathLst>
                <a:path w="317312" h="682222" extrusionOk="0">
                  <a:moveTo>
                    <a:pt x="0" y="682222"/>
                  </a:moveTo>
                  <a:lnTo>
                    <a:pt x="158656" y="682222"/>
                  </a:lnTo>
                  <a:lnTo>
                    <a:pt x="158656" y="0"/>
                  </a:lnTo>
                  <a:lnTo>
                    <a:pt x="317312" y="0"/>
                  </a:lnTo>
                </a:path>
              </a:pathLst>
            </a:custGeom>
            <a:noFill/>
            <a:ln w="12700" cap="flat" cmpd="sng" algn="ctr">
              <a:solidFill>
                <a:schemeClr val="accent1">
                  <a:hueOff val="0"/>
                  <a:satOff val="0"/>
                  <a:lumOff val="0"/>
                  <a:alphaOff val="0"/>
                </a:schemeClr>
              </a:solidFill>
              <a:prstDash val="solid"/>
              <a:miter lim="800000"/>
            </a:ln>
          </p:spPr>
          <p:style>
            <a:lnRef idx="2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</p:sp>
        <p:sp>
          <p:nvSpPr>
            <p:cNvPr id="18" name="Freihandform 17"/>
            <p:cNvSpPr/>
            <p:nvPr/>
          </p:nvSpPr>
          <p:spPr bwMode="auto">
            <a:xfrm>
              <a:off x="3920034" y="926648"/>
              <a:ext cx="2221188" cy="2046666"/>
            </a:xfrm>
            <a:custGeom>
              <a:avLst/>
              <a:gdLst/>
              <a:ahLst/>
              <a:cxnLst/>
              <a:rect l="0" t="0" r="0" b="0"/>
              <a:pathLst>
                <a:path w="2221188" h="2046666" extrusionOk="0">
                  <a:moveTo>
                    <a:pt x="0" y="2046666"/>
                  </a:moveTo>
                  <a:lnTo>
                    <a:pt x="2062531" y="2046666"/>
                  </a:lnTo>
                  <a:lnTo>
                    <a:pt x="2062531" y="0"/>
                  </a:lnTo>
                  <a:lnTo>
                    <a:pt x="2221188" y="0"/>
                  </a:lnTo>
                </a:path>
              </a:pathLst>
            </a:custGeom>
            <a:noFill/>
            <a:ln w="12700" cap="flat" cmpd="sng" algn="ctr">
              <a:solidFill>
                <a:schemeClr val="accent6">
                  <a:hueOff val="0"/>
                  <a:satOff val="0"/>
                  <a:lumOff val="0"/>
                  <a:alphaOff val="0"/>
                </a:schemeClr>
              </a:solidFill>
              <a:prstDash val="solid"/>
              <a:miter lim="800000"/>
            </a:ln>
          </p:spPr>
          <p:style>
            <a:lnRef idx="2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</p:sp>
        <p:sp>
          <p:nvSpPr>
            <p:cNvPr id="19" name="Rechteck 18"/>
            <p:cNvSpPr/>
            <p:nvPr/>
          </p:nvSpPr>
          <p:spPr bwMode="auto">
            <a:xfrm>
              <a:off x="2333470" y="2731363"/>
              <a:ext cx="1586563" cy="483901"/>
            </a:xfrm>
            <a:prstGeom prst="rect">
              <a:avLst/>
            </a:prstGeom>
            <a:solidFill>
              <a:schemeClr val="accent4">
                <a:hueOff val="0"/>
                <a:satOff val="0"/>
                <a:lumOff val="0"/>
                <a:alphaOff val="0"/>
              </a:schemeClr>
            </a:solidFill>
            <a:ln w="12700" cap="flat" cmpd="sng" algn="ctr"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prstDash val="solid"/>
              <a:miter lim="800000"/>
            </a:ln>
          </p:spPr>
          <p:style>
            <a:lnRef idx="2">
              <a:srgbClr val="000000"/>
            </a:lnRef>
            <a:fillRef idx="1">
              <a:srgbClr val="000000"/>
            </a:fillRef>
            <a:effectRef idx="0">
              <a:srgbClr val="000000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de-DE" sz="1600" dirty="0"/>
                <a:t>Gesamtredaktion</a:t>
              </a:r>
              <a:endParaRPr dirty="0"/>
            </a:p>
          </p:txBody>
        </p:sp>
        <p:sp>
          <p:nvSpPr>
            <p:cNvPr id="20" name="Rechteck 19"/>
            <p:cNvSpPr/>
            <p:nvPr/>
          </p:nvSpPr>
          <p:spPr bwMode="auto">
            <a:xfrm>
              <a:off x="6141221" y="684697"/>
              <a:ext cx="1586563" cy="483901"/>
            </a:xfrm>
            <a:prstGeom prst="rect">
              <a:avLst/>
            </a:prstGeom>
            <a:solidFill>
              <a:schemeClr val="accent6">
                <a:hueOff val="0"/>
                <a:satOff val="0"/>
                <a:lumOff val="0"/>
                <a:alphaOff val="0"/>
              </a:schemeClr>
            </a:solidFill>
            <a:ln w="12700" cap="flat" cmpd="sng" algn="ctr"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prstDash val="solid"/>
              <a:miter lim="800000"/>
            </a:ln>
          </p:spPr>
          <p:style>
            <a:lnRef idx="2">
              <a:srgbClr val="000000"/>
            </a:lnRef>
            <a:fillRef idx="1">
              <a:srgbClr val="000000"/>
            </a:fillRef>
            <a:effectRef idx="0">
              <a:srgbClr val="000000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de-DE" sz="1600" dirty="0" err="1"/>
                <a:t>Redakteur:in</a:t>
              </a:r>
              <a:endParaRPr dirty="0"/>
            </a:p>
          </p:txBody>
        </p:sp>
        <p:sp>
          <p:nvSpPr>
            <p:cNvPr id="21" name="Rechteck 20"/>
            <p:cNvSpPr/>
            <p:nvPr/>
          </p:nvSpPr>
          <p:spPr bwMode="auto">
            <a:xfrm>
              <a:off x="8045097" y="2475"/>
              <a:ext cx="1586563" cy="483901"/>
            </a:xfrm>
            <a:prstGeom prst="rect">
              <a:avLst/>
            </a:prstGeom>
            <a:solidFill>
              <a:schemeClr val="accent1">
                <a:hueOff val="0"/>
                <a:satOff val="0"/>
                <a:lumOff val="0"/>
                <a:alphaOff val="0"/>
              </a:schemeClr>
            </a:solidFill>
            <a:ln w="12700" cap="flat" cmpd="sng" algn="ctr"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prstDash val="solid"/>
              <a:miter lim="800000"/>
            </a:ln>
          </p:spPr>
          <p:style>
            <a:lnRef idx="2">
              <a:srgbClr val="000000"/>
            </a:lnRef>
            <a:fillRef idx="1">
              <a:srgbClr val="000000"/>
            </a:fillRef>
            <a:effectRef idx="0">
              <a:srgbClr val="000000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de-DE" sz="1600" dirty="0" err="1"/>
                <a:t>Autor:in</a:t>
              </a:r>
              <a:endParaRPr dirty="0"/>
            </a:p>
          </p:txBody>
        </p:sp>
        <p:sp>
          <p:nvSpPr>
            <p:cNvPr id="22" name="Rechteck 21"/>
            <p:cNvSpPr/>
            <p:nvPr/>
          </p:nvSpPr>
          <p:spPr bwMode="auto">
            <a:xfrm>
              <a:off x="8045097" y="684697"/>
              <a:ext cx="1586563" cy="483901"/>
            </a:xfrm>
            <a:prstGeom prst="rect">
              <a:avLst/>
            </a:prstGeom>
            <a:solidFill>
              <a:schemeClr val="accent1">
                <a:hueOff val="0"/>
                <a:satOff val="0"/>
                <a:lumOff val="0"/>
                <a:alphaOff val="0"/>
              </a:schemeClr>
            </a:solidFill>
            <a:ln w="12700" cap="flat" cmpd="sng" algn="ctr"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prstDash val="solid"/>
              <a:miter lim="800000"/>
            </a:ln>
          </p:spPr>
          <p:style>
            <a:lnRef idx="2">
              <a:srgbClr val="000000"/>
            </a:lnRef>
            <a:fillRef idx="1">
              <a:srgbClr val="000000"/>
            </a:fillRef>
            <a:effectRef idx="0">
              <a:srgbClr val="000000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de-DE" sz="1600" dirty="0" err="1"/>
                <a:t>Autor:in</a:t>
              </a:r>
              <a:endParaRPr dirty="0"/>
            </a:p>
          </p:txBody>
        </p:sp>
        <p:sp>
          <p:nvSpPr>
            <p:cNvPr id="23" name="Rechteck 22"/>
            <p:cNvSpPr/>
            <p:nvPr/>
          </p:nvSpPr>
          <p:spPr bwMode="auto">
            <a:xfrm>
              <a:off x="8045097" y="1366919"/>
              <a:ext cx="1586563" cy="483901"/>
            </a:xfrm>
            <a:prstGeom prst="rect">
              <a:avLst/>
            </a:prstGeom>
            <a:solidFill>
              <a:schemeClr val="accent1">
                <a:hueOff val="0"/>
                <a:satOff val="0"/>
                <a:lumOff val="0"/>
                <a:alphaOff val="0"/>
              </a:schemeClr>
            </a:solidFill>
            <a:ln w="12700" cap="flat" cmpd="sng" algn="ctr"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prstDash val="solid"/>
              <a:miter lim="800000"/>
            </a:ln>
          </p:spPr>
          <p:style>
            <a:lnRef idx="2">
              <a:srgbClr val="000000"/>
            </a:lnRef>
            <a:fillRef idx="1">
              <a:srgbClr val="000000"/>
            </a:fillRef>
            <a:effectRef idx="0">
              <a:srgbClr val="000000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de-DE" sz="1600" dirty="0" err="1"/>
                <a:t>Autor:in</a:t>
              </a:r>
              <a:endParaRPr dirty="0"/>
            </a:p>
          </p:txBody>
        </p:sp>
        <p:sp>
          <p:nvSpPr>
            <p:cNvPr id="24" name="Rechteck 23"/>
            <p:cNvSpPr/>
            <p:nvPr/>
          </p:nvSpPr>
          <p:spPr bwMode="auto">
            <a:xfrm>
              <a:off x="6141221" y="2731363"/>
              <a:ext cx="1586563" cy="483901"/>
            </a:xfrm>
            <a:prstGeom prst="rect">
              <a:avLst/>
            </a:prstGeom>
            <a:solidFill>
              <a:schemeClr val="accent6">
                <a:hueOff val="0"/>
                <a:satOff val="0"/>
                <a:lumOff val="0"/>
                <a:alphaOff val="0"/>
              </a:schemeClr>
            </a:solidFill>
            <a:ln w="12700" cap="flat" cmpd="sng" algn="ctr"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prstDash val="solid"/>
              <a:miter lim="800000"/>
            </a:ln>
          </p:spPr>
          <p:style>
            <a:lnRef idx="2">
              <a:srgbClr val="000000"/>
            </a:lnRef>
            <a:fillRef idx="1">
              <a:srgbClr val="000000"/>
            </a:fillRef>
            <a:effectRef idx="0">
              <a:srgbClr val="000000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de-DE" sz="1600" dirty="0" err="1"/>
                <a:t>Redakteur:in</a:t>
              </a:r>
              <a:endParaRPr dirty="0"/>
            </a:p>
          </p:txBody>
        </p:sp>
        <p:sp>
          <p:nvSpPr>
            <p:cNvPr id="25" name="Rechteck 24"/>
            <p:cNvSpPr/>
            <p:nvPr/>
          </p:nvSpPr>
          <p:spPr bwMode="auto">
            <a:xfrm>
              <a:off x="8045097" y="2049142"/>
              <a:ext cx="1586563" cy="483901"/>
            </a:xfrm>
            <a:prstGeom prst="rect">
              <a:avLst/>
            </a:prstGeom>
            <a:solidFill>
              <a:schemeClr val="accent1">
                <a:hueOff val="0"/>
                <a:satOff val="0"/>
                <a:lumOff val="0"/>
                <a:alphaOff val="0"/>
              </a:schemeClr>
            </a:solidFill>
            <a:ln w="12700" cap="flat" cmpd="sng" algn="ctr"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prstDash val="solid"/>
              <a:miter lim="800000"/>
            </a:ln>
          </p:spPr>
          <p:style>
            <a:lnRef idx="2">
              <a:srgbClr val="000000"/>
            </a:lnRef>
            <a:fillRef idx="1">
              <a:srgbClr val="000000"/>
            </a:fillRef>
            <a:effectRef idx="0">
              <a:srgbClr val="000000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de-DE" sz="1600" dirty="0" err="1"/>
                <a:t>Autor:in</a:t>
              </a:r>
              <a:endParaRPr dirty="0"/>
            </a:p>
          </p:txBody>
        </p:sp>
        <p:sp>
          <p:nvSpPr>
            <p:cNvPr id="26" name="Rechteck 25"/>
            <p:cNvSpPr/>
            <p:nvPr/>
          </p:nvSpPr>
          <p:spPr bwMode="auto">
            <a:xfrm>
              <a:off x="8045097" y="2731363"/>
              <a:ext cx="1586563" cy="483901"/>
            </a:xfrm>
            <a:prstGeom prst="rect">
              <a:avLst/>
            </a:prstGeom>
            <a:solidFill>
              <a:schemeClr val="accent1">
                <a:hueOff val="0"/>
                <a:satOff val="0"/>
                <a:lumOff val="0"/>
                <a:alphaOff val="0"/>
              </a:schemeClr>
            </a:solidFill>
            <a:ln w="12700" cap="flat" cmpd="sng" algn="ctr"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prstDash val="solid"/>
              <a:miter lim="800000"/>
            </a:ln>
          </p:spPr>
          <p:style>
            <a:lnRef idx="2">
              <a:srgbClr val="000000"/>
            </a:lnRef>
            <a:fillRef idx="1">
              <a:srgbClr val="000000"/>
            </a:fillRef>
            <a:effectRef idx="0">
              <a:srgbClr val="000000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de-DE" sz="1600" dirty="0" err="1"/>
                <a:t>Autor:in</a:t>
              </a:r>
              <a:endParaRPr dirty="0"/>
            </a:p>
          </p:txBody>
        </p:sp>
        <p:sp>
          <p:nvSpPr>
            <p:cNvPr id="27" name="Rechteck 26"/>
            <p:cNvSpPr/>
            <p:nvPr/>
          </p:nvSpPr>
          <p:spPr bwMode="auto">
            <a:xfrm>
              <a:off x="8045097" y="3413586"/>
              <a:ext cx="1586563" cy="483901"/>
            </a:xfrm>
            <a:prstGeom prst="rect">
              <a:avLst/>
            </a:prstGeom>
            <a:solidFill>
              <a:schemeClr val="accent1">
                <a:hueOff val="0"/>
                <a:satOff val="0"/>
                <a:lumOff val="0"/>
                <a:alphaOff val="0"/>
              </a:schemeClr>
            </a:solidFill>
            <a:ln w="12700" cap="flat" cmpd="sng" algn="ctr"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prstDash val="solid"/>
              <a:miter lim="800000"/>
            </a:ln>
          </p:spPr>
          <p:style>
            <a:lnRef idx="2">
              <a:srgbClr val="000000"/>
            </a:lnRef>
            <a:fillRef idx="1">
              <a:srgbClr val="000000"/>
            </a:fillRef>
            <a:effectRef idx="0">
              <a:srgbClr val="000000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de-DE" sz="1600" dirty="0" err="1"/>
                <a:t>Autor:in</a:t>
              </a:r>
              <a:endParaRPr dirty="0"/>
            </a:p>
          </p:txBody>
        </p:sp>
        <p:sp>
          <p:nvSpPr>
            <p:cNvPr id="28" name="Rechteck 27"/>
            <p:cNvSpPr/>
            <p:nvPr/>
          </p:nvSpPr>
          <p:spPr bwMode="auto">
            <a:xfrm>
              <a:off x="6141221" y="4778030"/>
              <a:ext cx="1586563" cy="483901"/>
            </a:xfrm>
            <a:prstGeom prst="rect">
              <a:avLst/>
            </a:prstGeom>
            <a:solidFill>
              <a:schemeClr val="accent6">
                <a:hueOff val="0"/>
                <a:satOff val="0"/>
                <a:lumOff val="0"/>
                <a:alphaOff val="0"/>
              </a:schemeClr>
            </a:solidFill>
            <a:ln w="12700" cap="flat" cmpd="sng" algn="ctr"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prstDash val="solid"/>
              <a:miter lim="800000"/>
            </a:ln>
          </p:spPr>
          <p:style>
            <a:lnRef idx="2">
              <a:srgbClr val="000000"/>
            </a:lnRef>
            <a:fillRef idx="1">
              <a:srgbClr val="000000"/>
            </a:fillRef>
            <a:effectRef idx="0">
              <a:srgbClr val="000000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de-DE" sz="1600" dirty="0" err="1"/>
                <a:t>Redakteur:in</a:t>
              </a:r>
              <a:endParaRPr dirty="0"/>
            </a:p>
          </p:txBody>
        </p:sp>
        <p:sp>
          <p:nvSpPr>
            <p:cNvPr id="29" name="Rechteck 28"/>
            <p:cNvSpPr/>
            <p:nvPr/>
          </p:nvSpPr>
          <p:spPr bwMode="auto">
            <a:xfrm>
              <a:off x="8045097" y="4095808"/>
              <a:ext cx="1586563" cy="483901"/>
            </a:xfrm>
            <a:prstGeom prst="rect">
              <a:avLst/>
            </a:prstGeom>
            <a:solidFill>
              <a:schemeClr val="accent1">
                <a:hueOff val="0"/>
                <a:satOff val="0"/>
                <a:lumOff val="0"/>
                <a:alphaOff val="0"/>
              </a:schemeClr>
            </a:solidFill>
            <a:ln w="12700" cap="flat" cmpd="sng" algn="ctr"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prstDash val="solid"/>
              <a:miter lim="800000"/>
            </a:ln>
          </p:spPr>
          <p:style>
            <a:lnRef idx="2">
              <a:srgbClr val="000000"/>
            </a:lnRef>
            <a:fillRef idx="1">
              <a:srgbClr val="000000"/>
            </a:fillRef>
            <a:effectRef idx="0">
              <a:srgbClr val="000000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de-DE" sz="1600" dirty="0" err="1"/>
                <a:t>Autor:in</a:t>
              </a:r>
              <a:endParaRPr dirty="0"/>
            </a:p>
          </p:txBody>
        </p:sp>
        <p:sp>
          <p:nvSpPr>
            <p:cNvPr id="30" name="Rechteck 29"/>
            <p:cNvSpPr/>
            <p:nvPr/>
          </p:nvSpPr>
          <p:spPr bwMode="auto">
            <a:xfrm>
              <a:off x="8045097" y="4778030"/>
              <a:ext cx="1586563" cy="483901"/>
            </a:xfrm>
            <a:prstGeom prst="rect">
              <a:avLst/>
            </a:prstGeom>
            <a:solidFill>
              <a:schemeClr val="accent1">
                <a:hueOff val="0"/>
                <a:satOff val="0"/>
                <a:lumOff val="0"/>
                <a:alphaOff val="0"/>
              </a:schemeClr>
            </a:solidFill>
            <a:ln w="12700" cap="flat" cmpd="sng" algn="ctr"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prstDash val="solid"/>
              <a:miter lim="800000"/>
            </a:ln>
          </p:spPr>
          <p:style>
            <a:lnRef idx="2">
              <a:srgbClr val="000000"/>
            </a:lnRef>
            <a:fillRef idx="1">
              <a:srgbClr val="000000"/>
            </a:fillRef>
            <a:effectRef idx="0">
              <a:srgbClr val="000000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de-DE" sz="1600" dirty="0" err="1"/>
                <a:t>Autor:in</a:t>
              </a:r>
              <a:endParaRPr dirty="0"/>
            </a:p>
          </p:txBody>
        </p:sp>
        <p:sp>
          <p:nvSpPr>
            <p:cNvPr id="31" name="Rechteck 30"/>
            <p:cNvSpPr/>
            <p:nvPr/>
          </p:nvSpPr>
          <p:spPr bwMode="auto">
            <a:xfrm>
              <a:off x="8045097" y="5460252"/>
              <a:ext cx="1586563" cy="483901"/>
            </a:xfrm>
            <a:prstGeom prst="rect">
              <a:avLst/>
            </a:prstGeom>
            <a:solidFill>
              <a:schemeClr val="accent1">
                <a:hueOff val="0"/>
                <a:satOff val="0"/>
                <a:lumOff val="0"/>
                <a:alphaOff val="0"/>
              </a:schemeClr>
            </a:solidFill>
            <a:ln w="12700" cap="flat" cmpd="sng" algn="ctr"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prstDash val="solid"/>
              <a:miter lim="800000"/>
            </a:ln>
          </p:spPr>
          <p:style>
            <a:lnRef idx="2">
              <a:srgbClr val="000000"/>
            </a:lnRef>
            <a:fillRef idx="1">
              <a:srgbClr val="000000"/>
            </a:fillRef>
            <a:effectRef idx="0">
              <a:srgbClr val="000000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de-DE" sz="1600" dirty="0" err="1"/>
                <a:t>Autor:in</a:t>
              </a:r>
              <a:endParaRPr dirty="0"/>
            </a:p>
          </p:txBody>
        </p:sp>
        <p:sp>
          <p:nvSpPr>
            <p:cNvPr id="32" name="Rechteck 31"/>
            <p:cNvSpPr/>
            <p:nvPr/>
          </p:nvSpPr>
          <p:spPr bwMode="auto">
            <a:xfrm>
              <a:off x="4237346" y="2390253"/>
              <a:ext cx="1586563" cy="483901"/>
            </a:xfrm>
            <a:prstGeom prst="rect">
              <a:avLst/>
            </a:prstGeom>
            <a:solidFill>
              <a:schemeClr val="accent6">
                <a:hueOff val="0"/>
                <a:satOff val="0"/>
                <a:lumOff val="0"/>
                <a:alphaOff val="0"/>
              </a:schemeClr>
            </a:solidFill>
            <a:ln w="12700" cap="flat" cmpd="sng" algn="ctr">
              <a:solidFill>
                <a:schemeClr val="lt1">
                  <a:shade val="80000"/>
                  <a:hueOff val="0"/>
                  <a:satOff val="0"/>
                  <a:lumOff val="0"/>
                  <a:alphaOff val="0"/>
                </a:schemeClr>
              </a:solidFill>
              <a:prstDash val="solid"/>
              <a:miter lim="800000"/>
            </a:ln>
          </p:spPr>
          <p:style>
            <a:lnRef idx="2">
              <a:srgbClr val="000000"/>
            </a:lnRef>
            <a:fillRef idx="1">
              <a:srgbClr val="000000"/>
            </a:fillRef>
            <a:effectRef idx="0">
              <a:srgbClr val="000000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de-DE" sz="1600" dirty="0"/>
                <a:t>Zentralredaktion</a:t>
              </a:r>
              <a:endParaRPr dirty="0"/>
            </a:p>
          </p:txBody>
        </p:sp>
      </p:grpSp>
      <p:pic>
        <p:nvPicPr>
          <p:cNvPr id="33" name="Grafik 3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112877" y="171074"/>
            <a:ext cx="1962725" cy="480771"/>
          </a:xfrm>
          <a:prstGeom prst="rect">
            <a:avLst/>
          </a:prstGeom>
        </p:spPr>
      </p:pic>
      <p:sp>
        <p:nvSpPr>
          <p:cNvPr id="2" name="Rechteck 1"/>
          <p:cNvSpPr/>
          <p:nvPr/>
        </p:nvSpPr>
        <p:spPr>
          <a:xfrm>
            <a:off x="191344" y="6030434"/>
            <a:ext cx="31165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u="sng" dirty="0"/>
              <a:t>Zentralredaktion</a:t>
            </a:r>
            <a:r>
              <a:rPr lang="de-DE" sz="1200" dirty="0"/>
              <a:t>: </a:t>
            </a:r>
          </a:p>
          <a:p>
            <a:r>
              <a:rPr lang="de-DE" sz="1200" dirty="0"/>
              <a:t>Christoph Lübbert, Janne Vehreschild, Melissa Beste, Sandra Fuhrmann, Yuki Brinker</a:t>
            </a:r>
          </a:p>
        </p:txBody>
      </p:sp>
      <p:pic>
        <p:nvPicPr>
          <p:cNvPr id="34" name="Grafik 33">
            <a:extLst>
              <a:ext uri="{FF2B5EF4-FFF2-40B4-BE49-F238E27FC236}">
                <a16:creationId xmlns:a16="http://schemas.microsoft.com/office/drawing/2014/main" id="{7B6E6178-F23E-4D70-A128-FDEBC3F2D9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981322" y="6381328"/>
            <a:ext cx="949495" cy="22847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5" name="Abgerundetes Rechteck 4"/>
          <p:cNvSpPr/>
          <p:nvPr/>
        </p:nvSpPr>
        <p:spPr bwMode="auto">
          <a:xfrm>
            <a:off x="357606" y="535923"/>
            <a:ext cx="4923614" cy="2599930"/>
          </a:xfrm>
          <a:prstGeom prst="roundRect">
            <a:avLst>
              <a:gd name="adj" fmla="val 8238"/>
            </a:avLst>
          </a:prstGeom>
          <a:solidFill>
            <a:srgbClr val="C7A337"/>
          </a:solidFill>
          <a:ln w="12700" cap="flat" cmpd="sng" algn="ctr">
            <a:solidFill>
              <a:schemeClr val="lt1">
                <a:hueOff val="0"/>
                <a:satOff val="0"/>
                <a:lumOff val="0"/>
                <a:alphaOff val="0"/>
              </a:schemeClr>
            </a:solidFill>
            <a:prstDash val="solid"/>
            <a:miter/>
          </a:ln>
        </p:spPr>
        <p:style>
          <a:lnRef idx="2">
            <a:srgbClr val="000000"/>
          </a:lnRef>
          <a:fillRef idx="1">
            <a:srgbClr val="000000"/>
          </a:fillRef>
          <a:effectRef idx="0">
            <a:srgbClr val="000000"/>
          </a:effectRef>
          <a:fontRef idx="minor">
            <a:schemeClr val="lt1"/>
          </a:fontRef>
        </p:style>
        <p:txBody>
          <a:bodyPr spcFirstLastPara="0" vert="horz" wrap="square" lIns="87629" tIns="87629" rIns="87629" bIns="87629" numCol="1" spcCol="1268" anchor="t" anchorCtr="0">
            <a:noAutofit/>
          </a:bodyPr>
          <a:lstStyle/>
          <a:p>
            <a:pPr marL="0" lvl="0" indent="0" algn="l" defTabSz="1022349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de-DE" sz="2300" dirty="0"/>
              <a:t>Redaktionsleitung</a:t>
            </a:r>
            <a:endParaRPr dirty="0"/>
          </a:p>
          <a:p>
            <a:pPr marL="283879" indent="-283879">
              <a:buFont typeface="Arial"/>
              <a:buChar char="•"/>
              <a:defRPr/>
            </a:pPr>
            <a:r>
              <a:rPr lang="de-DE" sz="1800" b="0" i="0" u="none" strike="noStrike" cap="none" spc="0" dirty="0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Entscheidet in Konfliktfällen</a:t>
            </a:r>
          </a:p>
          <a:p>
            <a:pPr marL="283879" indent="-283879">
              <a:buFont typeface="Arial"/>
              <a:buChar char="•"/>
              <a:defRPr/>
            </a:pPr>
            <a:r>
              <a:rPr lang="de-DE" sz="1800" b="0" i="0" u="none" strike="noStrike" cap="none" spc="0" dirty="0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Wählt </a:t>
            </a:r>
            <a:r>
              <a:rPr lang="de-DE" sz="1800" b="0" i="0" u="none" strike="noStrike" cap="none" spc="0" dirty="0" err="1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Kapitelredakteur:innen</a:t>
            </a:r>
            <a:r>
              <a:rPr lang="de-DE" sz="1800" b="0" i="0" u="none" strike="noStrike" cap="none" spc="0" dirty="0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 aus</a:t>
            </a:r>
          </a:p>
          <a:p>
            <a:pPr marL="283879" indent="-283879">
              <a:buFont typeface="Arial"/>
              <a:buChar char="•"/>
              <a:defRPr/>
            </a:pPr>
            <a:r>
              <a:rPr lang="de-DE" sz="1800" b="0" i="0" u="none" strike="noStrike" cap="none" spc="0" dirty="0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Steuert und vertritt das Projekt</a:t>
            </a:r>
          </a:p>
          <a:p>
            <a:pPr marL="283879" indent="-283879">
              <a:buFont typeface="Arial"/>
              <a:buChar char="•"/>
              <a:defRPr/>
            </a:pPr>
            <a:r>
              <a:rPr lang="de-DE" sz="1800" b="0" i="0" u="none" strike="noStrike" cap="none" spc="0" dirty="0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Berichtet an Vorstand der DGI</a:t>
            </a:r>
          </a:p>
          <a:p>
            <a:pPr marL="283879" indent="-283879">
              <a:buFont typeface="Arial"/>
              <a:buChar char="•"/>
              <a:defRPr/>
            </a:pPr>
            <a:r>
              <a:rPr lang="de-DE" sz="1800" b="0" i="0" u="none" strike="noStrike" cap="none" spc="0" dirty="0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Berät sich mit anderen Sektionen (ABS!)</a:t>
            </a:r>
          </a:p>
          <a:p>
            <a:pPr marL="283879" indent="-283879">
              <a:buFont typeface="Arial"/>
              <a:buChar char="•"/>
              <a:defRPr/>
            </a:pPr>
            <a:r>
              <a:rPr lang="de-DE" sz="1800" b="0" i="0" u="none" strike="noStrike" cap="none" spc="0" dirty="0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Löst Konflikte in Kapitelredaktionen</a:t>
            </a:r>
          </a:p>
          <a:p>
            <a:pPr marL="283879" indent="-283879">
              <a:buFont typeface="Arial"/>
              <a:buChar char="•"/>
              <a:defRPr/>
            </a:pPr>
            <a:r>
              <a:rPr lang="de-DE" sz="1800" b="0" i="0" u="none" strike="noStrike" cap="none" spc="0" dirty="0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Prüft Beschwerden</a:t>
            </a:r>
          </a:p>
        </p:txBody>
      </p:sp>
      <p:sp>
        <p:nvSpPr>
          <p:cNvPr id="6" name="Abgerundetes Rechteck 5"/>
          <p:cNvSpPr/>
          <p:nvPr/>
        </p:nvSpPr>
        <p:spPr bwMode="auto">
          <a:xfrm>
            <a:off x="357606" y="3641901"/>
            <a:ext cx="4923613" cy="2599928"/>
          </a:xfrm>
          <a:prstGeom prst="roundRect">
            <a:avLst>
              <a:gd name="adj" fmla="val 8238"/>
            </a:avLst>
          </a:prstGeom>
          <a:solidFill>
            <a:schemeClr val="accent6">
              <a:lumMod val="75000"/>
            </a:schemeClr>
          </a:solidFill>
          <a:ln w="12700" cap="flat" cmpd="sng" algn="ctr">
            <a:solidFill>
              <a:schemeClr val="lt1">
                <a:hueOff val="0"/>
                <a:satOff val="0"/>
                <a:lumOff val="0"/>
                <a:alphaOff val="0"/>
              </a:schemeClr>
            </a:solidFill>
            <a:prstDash val="solid"/>
            <a:miter/>
          </a:ln>
        </p:spPr>
        <p:style>
          <a:lnRef idx="2">
            <a:srgbClr val="000000"/>
          </a:lnRef>
          <a:fillRef idx="1">
            <a:srgbClr val="000000"/>
          </a:fillRef>
          <a:effectRef idx="0">
            <a:srgbClr val="000000"/>
          </a:effectRef>
          <a:fontRef idx="minor">
            <a:schemeClr val="lt1"/>
          </a:fontRef>
        </p:style>
        <p:txBody>
          <a:bodyPr spcFirstLastPara="0" vert="horz" wrap="square" lIns="87629" tIns="87629" rIns="87629" bIns="87629" numCol="1" spcCol="1268" anchor="t" anchorCtr="0">
            <a:noAutofit/>
          </a:bodyPr>
          <a:lstStyle/>
          <a:p>
            <a:pPr marL="0" lvl="0" indent="0" algn="l" defTabSz="1022349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de-DE" sz="2300" dirty="0"/>
              <a:t>Zentralredaktion</a:t>
            </a:r>
            <a:endParaRPr dirty="0"/>
          </a:p>
          <a:p>
            <a:pPr marL="283878" indent="-283878">
              <a:buFont typeface="Arial"/>
              <a:buChar char="•"/>
              <a:defRPr/>
            </a:pPr>
            <a:r>
              <a:rPr lang="de-DE" sz="1800" b="0" i="0" u="none" strike="noStrike" cap="none" spc="0" dirty="0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Prüft Fortschritt der Redaktionsarbeit</a:t>
            </a:r>
          </a:p>
          <a:p>
            <a:pPr marL="283878" indent="-283878">
              <a:buFont typeface="Arial"/>
              <a:buChar char="•"/>
              <a:defRPr/>
            </a:pPr>
            <a:r>
              <a:rPr lang="de-DE" sz="1800" b="0" i="0" u="none" strike="noStrike" cap="none" spc="0" dirty="0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Veröffentlicht fertige Kapitel</a:t>
            </a:r>
          </a:p>
          <a:p>
            <a:pPr marL="283878" indent="-283878">
              <a:buFont typeface="Arial"/>
              <a:buChar char="•"/>
              <a:defRPr/>
            </a:pPr>
            <a:r>
              <a:rPr lang="de-DE" sz="1800" b="0" i="0" u="none" strike="noStrike" cap="none" spc="0" dirty="0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Prüft regelmäßig die Aktualität aller Beiträge</a:t>
            </a:r>
          </a:p>
          <a:p>
            <a:pPr marL="283878" indent="-283878">
              <a:buFont typeface="Arial"/>
              <a:buChar char="•"/>
              <a:defRPr/>
            </a:pPr>
            <a:r>
              <a:rPr lang="de-DE" sz="1800" b="0" i="0" u="none" strike="noStrike" cap="none" spc="0" dirty="0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Sammelt Kritik und Kommentare von </a:t>
            </a:r>
            <a:r>
              <a:rPr lang="de-DE" sz="1800" b="0" i="0" u="none" strike="noStrike" cap="none" spc="0" dirty="0" err="1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Nutzer:innen</a:t>
            </a:r>
            <a:endParaRPr lang="de-DE" sz="1800" b="0" i="0" u="none" strike="noStrike" cap="none" spc="0" dirty="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  <a:p>
            <a:pPr marL="283878" indent="-283878">
              <a:buFont typeface="Arial"/>
              <a:buChar char="•"/>
              <a:defRPr/>
            </a:pPr>
            <a:r>
              <a:rPr lang="de-DE" sz="1800" b="0" i="0" u="none" strike="noStrike" cap="none" spc="0" dirty="0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Vermittelt zwischen Kapitelredaktionen und Redaktionsleitung</a:t>
            </a:r>
          </a:p>
        </p:txBody>
      </p:sp>
      <p:sp>
        <p:nvSpPr>
          <p:cNvPr id="7" name="Abgerundetes Rechteck 6"/>
          <p:cNvSpPr/>
          <p:nvPr/>
        </p:nvSpPr>
        <p:spPr bwMode="auto">
          <a:xfrm>
            <a:off x="6583077" y="535923"/>
            <a:ext cx="4485617" cy="2599928"/>
          </a:xfrm>
          <a:prstGeom prst="roundRect">
            <a:avLst>
              <a:gd name="adj" fmla="val 8238"/>
            </a:avLst>
          </a:prstGeom>
          <a:solidFill>
            <a:srgbClr val="7CB051"/>
          </a:solidFill>
          <a:ln w="12700" cap="flat" cmpd="sng" algn="ctr">
            <a:solidFill>
              <a:schemeClr val="lt1">
                <a:hueOff val="0"/>
                <a:satOff val="0"/>
                <a:lumOff val="0"/>
                <a:alphaOff val="0"/>
              </a:schemeClr>
            </a:solidFill>
            <a:prstDash val="solid"/>
            <a:miter/>
          </a:ln>
        </p:spPr>
        <p:style>
          <a:lnRef idx="2">
            <a:srgbClr val="000000"/>
          </a:lnRef>
          <a:fillRef idx="1">
            <a:srgbClr val="000000"/>
          </a:fillRef>
          <a:effectRef idx="0">
            <a:srgbClr val="000000"/>
          </a:effectRef>
          <a:fontRef idx="minor">
            <a:schemeClr val="lt1"/>
          </a:fontRef>
        </p:style>
        <p:txBody>
          <a:bodyPr spcFirstLastPara="0" vert="horz" wrap="square" lIns="87629" tIns="87629" rIns="87629" bIns="87629" numCol="1" spcCol="1268" anchor="t" anchorCtr="0">
            <a:noAutofit/>
          </a:bodyPr>
          <a:lstStyle/>
          <a:p>
            <a:pPr marL="0" lvl="0" indent="0" algn="l" defTabSz="1022349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de-DE" sz="2300" dirty="0" err="1"/>
              <a:t>Redakteur:in</a:t>
            </a:r>
            <a:endParaRPr dirty="0"/>
          </a:p>
          <a:p>
            <a:pPr marL="283879" indent="-283879">
              <a:buFont typeface="Arial"/>
              <a:buChar char="•"/>
              <a:defRPr/>
            </a:pPr>
            <a:r>
              <a:rPr lang="de-DE" sz="1800" b="0" i="0" u="none" strike="noStrike" cap="none" spc="0" dirty="0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Verantwortlich für Erstellung und Pflege eines designierten Kapitels</a:t>
            </a:r>
          </a:p>
          <a:p>
            <a:pPr marL="283879" indent="-283879">
              <a:buFont typeface="Arial"/>
              <a:buChar char="•"/>
              <a:defRPr/>
            </a:pPr>
            <a:r>
              <a:rPr lang="de-DE" sz="1800" b="0" i="0" u="none" strike="noStrike" cap="none" spc="0" dirty="0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Benennt weitere </a:t>
            </a:r>
            <a:r>
              <a:rPr lang="de-DE" sz="1800" b="0" i="0" u="none" strike="noStrike" cap="none" spc="0" dirty="0" err="1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Autor:innen</a:t>
            </a:r>
            <a:r>
              <a:rPr lang="de-DE" sz="1800" b="0" i="0" u="none" strike="noStrike" cap="none" spc="0" dirty="0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 für die Kapitel</a:t>
            </a:r>
          </a:p>
          <a:p>
            <a:pPr marL="283879" indent="-283879">
              <a:buFont typeface="Arial"/>
              <a:buChar char="•"/>
              <a:defRPr/>
            </a:pPr>
            <a:r>
              <a:rPr lang="de-DE" sz="1800" b="0" i="0" u="none" strike="noStrike" cap="none" spc="0" dirty="0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Kann sich von einer/einem benannter/-m </a:t>
            </a:r>
            <a:r>
              <a:rPr lang="de-DE" sz="1800" b="0" i="0" u="none" strike="noStrike" cap="none" spc="0" dirty="0" err="1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Autor:in</a:t>
            </a:r>
            <a:r>
              <a:rPr lang="de-DE" sz="1800" b="0" i="0" u="none" strike="noStrike" cap="none" spc="0" dirty="0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 vertreten lassen.</a:t>
            </a:r>
          </a:p>
          <a:p>
            <a:pPr marL="283879" indent="-283879">
              <a:buFont typeface="Arial"/>
              <a:buChar char="•"/>
              <a:defRPr/>
            </a:pPr>
            <a:r>
              <a:rPr lang="de-DE" sz="1800" b="0" i="0" u="none" strike="noStrike" cap="none" spc="0" dirty="0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Inhaltliche Prüfung der Kapitel</a:t>
            </a:r>
          </a:p>
        </p:txBody>
      </p:sp>
      <p:sp>
        <p:nvSpPr>
          <p:cNvPr id="8" name="Abgerundetes Rechteck 7"/>
          <p:cNvSpPr/>
          <p:nvPr/>
        </p:nvSpPr>
        <p:spPr bwMode="auto">
          <a:xfrm>
            <a:off x="6583077" y="3641901"/>
            <a:ext cx="4485616" cy="2599928"/>
          </a:xfrm>
          <a:prstGeom prst="roundRect">
            <a:avLst>
              <a:gd name="adj" fmla="val 8238"/>
            </a:avLst>
          </a:prstGeom>
          <a:solidFill>
            <a:schemeClr val="accent1">
              <a:lumMod val="75000"/>
            </a:schemeClr>
          </a:solidFill>
          <a:ln w="12700" cap="flat" cmpd="sng" algn="ctr">
            <a:solidFill>
              <a:schemeClr val="lt1">
                <a:hueOff val="0"/>
                <a:satOff val="0"/>
                <a:lumOff val="0"/>
                <a:alphaOff val="0"/>
              </a:schemeClr>
            </a:solidFill>
            <a:prstDash val="solid"/>
            <a:miter/>
          </a:ln>
        </p:spPr>
        <p:style>
          <a:lnRef idx="2">
            <a:srgbClr val="000000"/>
          </a:lnRef>
          <a:fillRef idx="1">
            <a:srgbClr val="000000"/>
          </a:fillRef>
          <a:effectRef idx="0">
            <a:srgbClr val="000000"/>
          </a:effectRef>
          <a:fontRef idx="minor">
            <a:schemeClr val="lt1"/>
          </a:fontRef>
        </p:style>
        <p:txBody>
          <a:bodyPr spcFirstLastPara="0" vert="horz" wrap="square" lIns="87629" tIns="87629" rIns="87629" bIns="87629" numCol="1" spcCol="1268" anchor="t" anchorCtr="0">
            <a:noAutofit/>
          </a:bodyPr>
          <a:lstStyle/>
          <a:p>
            <a:pPr marL="0" lvl="0" indent="0" algn="l" defTabSz="1022349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de-DE" sz="2300" dirty="0" err="1"/>
              <a:t>Autor:in</a:t>
            </a:r>
            <a:endParaRPr dirty="0"/>
          </a:p>
          <a:p>
            <a:pPr marL="283878" indent="-283878">
              <a:buFont typeface="Arial"/>
              <a:buChar char="•"/>
              <a:defRPr/>
            </a:pPr>
            <a:r>
              <a:rPr lang="de-DE" sz="1800" b="0" i="0" u="none" strike="noStrike" cap="none" spc="0" dirty="0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Recherchiert und schreibt Kapitelabschnitte</a:t>
            </a:r>
          </a:p>
          <a:p>
            <a:pPr marL="283878" indent="-283878">
              <a:buFont typeface="Arial"/>
              <a:buChar char="•"/>
              <a:defRPr/>
            </a:pPr>
            <a:r>
              <a:rPr lang="de-DE" sz="1800" b="0" i="0" u="none" strike="noStrike" cap="none" spc="0" dirty="0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Inhaltliche Prüfung der verfassten Kapitelabschnitte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112877" y="171074"/>
            <a:ext cx="1962725" cy="480771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9A96BDDC-BDB9-496A-B8FF-FAF684E24A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981322" y="6381328"/>
            <a:ext cx="949495" cy="22847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dirty="0"/>
              <a:t>Timeline </a:t>
            </a:r>
            <a:r>
              <a:rPr lang="de-DE" dirty="0"/>
              <a:t>Stand 03/2023</a:t>
            </a:r>
            <a:endParaRPr dirty="0"/>
          </a:p>
        </p:txBody>
      </p:sp>
      <p:sp>
        <p:nvSpPr>
          <p:cNvPr id="5" name="Pfeil nach rechts 4"/>
          <p:cNvSpPr/>
          <p:nvPr/>
        </p:nvSpPr>
        <p:spPr bwMode="auto">
          <a:xfrm>
            <a:off x="1703938" y="4781742"/>
            <a:ext cx="9650075" cy="481059"/>
          </a:xfrm>
          <a:prstGeom prst="right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112877" y="171074"/>
            <a:ext cx="1962725" cy="480771"/>
          </a:xfrm>
          <a:prstGeom prst="rect">
            <a:avLst/>
          </a:prstGeom>
        </p:spPr>
      </p:pic>
      <p:sp>
        <p:nvSpPr>
          <p:cNvPr id="7" name="Rechteck 6"/>
          <p:cNvSpPr/>
          <p:nvPr/>
        </p:nvSpPr>
        <p:spPr bwMode="auto">
          <a:xfrm>
            <a:off x="42024" y="4147125"/>
            <a:ext cx="2063552" cy="64011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Autofit/>
          </a:bodyPr>
          <a:lstStyle/>
          <a:p>
            <a:pPr algn="l">
              <a:defRPr/>
            </a:pPr>
            <a:r>
              <a:rPr lang="de-DE" sz="1600" dirty="0"/>
              <a:t>Gesamtredaktions-sitzung 03/2023</a:t>
            </a:r>
            <a:endParaRPr sz="1600" dirty="0"/>
          </a:p>
        </p:txBody>
      </p:sp>
      <p:sp>
        <p:nvSpPr>
          <p:cNvPr id="10" name="Rechteck 9"/>
          <p:cNvSpPr/>
          <p:nvPr/>
        </p:nvSpPr>
        <p:spPr bwMode="auto">
          <a:xfrm>
            <a:off x="2783632" y="4037500"/>
            <a:ext cx="2400029" cy="64011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Autofit/>
          </a:bodyPr>
          <a:lstStyle/>
          <a:p>
            <a:pPr algn="l">
              <a:defRPr/>
            </a:pPr>
            <a:r>
              <a:rPr lang="de-DE" sz="1600" dirty="0"/>
              <a:t>Fertigstellung neuer Kapitel: Pharmakologische Aspekte, Ambulante ABS</a:t>
            </a:r>
            <a:endParaRPr sz="1600" dirty="0"/>
          </a:p>
        </p:txBody>
      </p:sp>
      <p:sp>
        <p:nvSpPr>
          <p:cNvPr id="11" name="Rechteck 10"/>
          <p:cNvSpPr/>
          <p:nvPr/>
        </p:nvSpPr>
        <p:spPr bwMode="auto">
          <a:xfrm>
            <a:off x="4895985" y="3231951"/>
            <a:ext cx="2400029" cy="976482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Autofit/>
          </a:bodyPr>
          <a:lstStyle/>
          <a:p>
            <a:pPr>
              <a:defRPr/>
            </a:pPr>
            <a:endParaRPr sz="1600" dirty="0"/>
          </a:p>
        </p:txBody>
      </p:sp>
      <p:sp>
        <p:nvSpPr>
          <p:cNvPr id="12" name="Rechteck 11"/>
          <p:cNvSpPr/>
          <p:nvPr/>
        </p:nvSpPr>
        <p:spPr bwMode="auto">
          <a:xfrm>
            <a:off x="6528975" y="4147124"/>
            <a:ext cx="2857374" cy="64011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Autofit/>
          </a:bodyPr>
          <a:lstStyle/>
          <a:p>
            <a:pPr algn="l">
              <a:defRPr/>
            </a:pPr>
            <a:r>
              <a:rPr lang="de-DE" sz="1600" dirty="0"/>
              <a:t>Potentiell weitere Finanzierungsmöglichkeiten (?) </a:t>
            </a:r>
            <a:endParaRPr sz="1600" dirty="0"/>
          </a:p>
        </p:txBody>
      </p:sp>
      <p:sp>
        <p:nvSpPr>
          <p:cNvPr id="13" name="Rechteck 12"/>
          <p:cNvSpPr/>
          <p:nvPr/>
        </p:nvSpPr>
        <p:spPr bwMode="auto">
          <a:xfrm>
            <a:off x="1453269" y="3202900"/>
            <a:ext cx="1749467" cy="64011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Autofit/>
          </a:bodyPr>
          <a:lstStyle/>
          <a:p>
            <a:pPr algn="l">
              <a:defRPr/>
            </a:pPr>
            <a:r>
              <a:rPr lang="de-DE" sz="1600" dirty="0"/>
              <a:t>Aktualisierung der Kapitel </a:t>
            </a:r>
          </a:p>
        </p:txBody>
      </p:sp>
      <p:sp>
        <p:nvSpPr>
          <p:cNvPr id="14" name="Rechteck 13"/>
          <p:cNvSpPr/>
          <p:nvPr/>
        </p:nvSpPr>
        <p:spPr bwMode="auto">
          <a:xfrm>
            <a:off x="8281401" y="3382160"/>
            <a:ext cx="1914770" cy="346099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Autofit/>
          </a:bodyPr>
          <a:lstStyle/>
          <a:p>
            <a:pPr>
              <a:defRPr/>
            </a:pPr>
            <a:r>
              <a:rPr lang="de-DE" sz="1600" dirty="0"/>
              <a:t>Artikel im Ärzteblatt</a:t>
            </a:r>
          </a:p>
        </p:txBody>
      </p:sp>
      <p:sp>
        <p:nvSpPr>
          <p:cNvPr id="15" name="Rechteck 14"/>
          <p:cNvSpPr/>
          <p:nvPr/>
        </p:nvSpPr>
        <p:spPr bwMode="auto">
          <a:xfrm>
            <a:off x="10731663" y="3941467"/>
            <a:ext cx="1735182" cy="348644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Autofit/>
          </a:bodyPr>
          <a:lstStyle/>
          <a:p>
            <a:pPr algn="l">
              <a:defRPr/>
            </a:pPr>
            <a:r>
              <a:rPr lang="de-DE" sz="1600" dirty="0"/>
              <a:t>Reichweite von Infektiopedia vergrößern</a:t>
            </a:r>
            <a:endParaRPr sz="1600" dirty="0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738525E0-3537-494A-B463-305D979892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981322" y="6381328"/>
            <a:ext cx="949495" cy="228472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E49EE940-910D-4EE3-AEA3-ACBD56D74213}"/>
              </a:ext>
            </a:extLst>
          </p:cNvPr>
          <p:cNvSpPr/>
          <p:nvPr/>
        </p:nvSpPr>
        <p:spPr>
          <a:xfrm>
            <a:off x="5015880" y="3149414"/>
            <a:ext cx="174946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1600" dirty="0"/>
              <a:t>Ärzteblatt Artikel verschicken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dirty="0"/>
              <a:t>Timeline </a:t>
            </a:r>
            <a:r>
              <a:rPr lang="de-DE" dirty="0"/>
              <a:t>Stand 03/2023</a:t>
            </a:r>
            <a:endParaRPr dirty="0"/>
          </a:p>
        </p:txBody>
      </p:sp>
      <p:sp>
        <p:nvSpPr>
          <p:cNvPr id="5" name="Pfeil nach rechts 4"/>
          <p:cNvSpPr/>
          <p:nvPr/>
        </p:nvSpPr>
        <p:spPr bwMode="auto">
          <a:xfrm>
            <a:off x="1703938" y="4781742"/>
            <a:ext cx="9650075" cy="481059"/>
          </a:xfrm>
          <a:prstGeom prst="right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112877" y="171074"/>
            <a:ext cx="1962725" cy="480771"/>
          </a:xfrm>
          <a:prstGeom prst="rect">
            <a:avLst/>
          </a:prstGeom>
        </p:spPr>
      </p:pic>
      <p:sp>
        <p:nvSpPr>
          <p:cNvPr id="7" name="Rechteck 6"/>
          <p:cNvSpPr/>
          <p:nvPr/>
        </p:nvSpPr>
        <p:spPr bwMode="auto">
          <a:xfrm>
            <a:off x="6980" y="4153050"/>
            <a:ext cx="1845597" cy="64011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Autofit/>
          </a:bodyPr>
          <a:lstStyle/>
          <a:p>
            <a:pPr algn="l">
              <a:defRPr/>
            </a:pPr>
            <a:r>
              <a:rPr lang="de-DE" sz="1600" dirty="0"/>
              <a:t>Gesamtredaktions-sitzung 03/2023</a:t>
            </a:r>
            <a:endParaRPr sz="1600" dirty="0"/>
          </a:p>
        </p:txBody>
      </p:sp>
      <p:sp>
        <p:nvSpPr>
          <p:cNvPr id="10" name="Rechteck 9"/>
          <p:cNvSpPr/>
          <p:nvPr/>
        </p:nvSpPr>
        <p:spPr bwMode="auto">
          <a:xfrm>
            <a:off x="2423592" y="4094146"/>
            <a:ext cx="2400029" cy="923330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Autofit/>
          </a:bodyPr>
          <a:lstStyle/>
          <a:p>
            <a:pPr algn="l">
              <a:defRPr/>
            </a:pPr>
            <a:r>
              <a:rPr lang="de-DE" sz="1600" dirty="0"/>
              <a:t>Fertigstellung neuer Kapitel: Pharmakologische Aspekte, Ambulante ABS</a:t>
            </a:r>
            <a:endParaRPr sz="1600" dirty="0"/>
          </a:p>
        </p:txBody>
      </p:sp>
      <p:sp>
        <p:nvSpPr>
          <p:cNvPr id="11" name="Rechteck 10"/>
          <p:cNvSpPr/>
          <p:nvPr/>
        </p:nvSpPr>
        <p:spPr bwMode="auto">
          <a:xfrm>
            <a:off x="4895985" y="3231951"/>
            <a:ext cx="2400029" cy="976482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Autofit/>
          </a:bodyPr>
          <a:lstStyle/>
          <a:p>
            <a:pPr>
              <a:defRPr/>
            </a:pPr>
            <a:endParaRPr sz="1600" dirty="0"/>
          </a:p>
        </p:txBody>
      </p:sp>
      <p:sp>
        <p:nvSpPr>
          <p:cNvPr id="12" name="Rechteck 11"/>
          <p:cNvSpPr/>
          <p:nvPr/>
        </p:nvSpPr>
        <p:spPr bwMode="auto">
          <a:xfrm>
            <a:off x="7818589" y="3183431"/>
            <a:ext cx="1523745" cy="846712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Autofit/>
          </a:bodyPr>
          <a:lstStyle/>
          <a:p>
            <a:pPr algn="l">
              <a:defRPr/>
            </a:pPr>
            <a:r>
              <a:rPr lang="de-DE" sz="1600" dirty="0"/>
              <a:t>Potentielle Finanzierungs-möglichkeiten</a:t>
            </a:r>
            <a:endParaRPr sz="1600" dirty="0"/>
          </a:p>
        </p:txBody>
      </p:sp>
      <p:sp>
        <p:nvSpPr>
          <p:cNvPr id="13" name="Rechteck 12"/>
          <p:cNvSpPr/>
          <p:nvPr/>
        </p:nvSpPr>
        <p:spPr bwMode="auto">
          <a:xfrm>
            <a:off x="1309253" y="3386152"/>
            <a:ext cx="1474379" cy="64011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Autofit/>
          </a:bodyPr>
          <a:lstStyle/>
          <a:p>
            <a:pPr algn="l">
              <a:defRPr/>
            </a:pPr>
            <a:r>
              <a:rPr lang="de-DE" sz="1600" dirty="0"/>
              <a:t>Aktualisierung</a:t>
            </a:r>
          </a:p>
          <a:p>
            <a:pPr algn="l">
              <a:defRPr/>
            </a:pPr>
            <a:r>
              <a:rPr lang="de-DE" sz="1600" dirty="0"/>
              <a:t>der Kapitel </a:t>
            </a:r>
          </a:p>
        </p:txBody>
      </p:sp>
      <p:sp>
        <p:nvSpPr>
          <p:cNvPr id="14" name="Rechteck 13"/>
          <p:cNvSpPr/>
          <p:nvPr/>
        </p:nvSpPr>
        <p:spPr bwMode="auto">
          <a:xfrm>
            <a:off x="8112224" y="3303395"/>
            <a:ext cx="1914770" cy="346099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Autofit/>
          </a:bodyPr>
          <a:lstStyle/>
          <a:p>
            <a:pPr algn="l">
              <a:defRPr/>
            </a:pPr>
            <a:endParaRPr sz="1600" dirty="0"/>
          </a:p>
        </p:txBody>
      </p:sp>
      <p:sp>
        <p:nvSpPr>
          <p:cNvPr id="15" name="Rechteck 14"/>
          <p:cNvSpPr/>
          <p:nvPr/>
        </p:nvSpPr>
        <p:spPr bwMode="auto">
          <a:xfrm>
            <a:off x="9044833" y="4042464"/>
            <a:ext cx="1735182" cy="84027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Autofit/>
          </a:bodyPr>
          <a:lstStyle/>
          <a:p>
            <a:pPr algn="l">
              <a:defRPr/>
            </a:pPr>
            <a:r>
              <a:rPr lang="de-DE" sz="1600" dirty="0"/>
              <a:t>Reichweite von Infektiopedia vergrößern</a:t>
            </a:r>
            <a:endParaRPr sz="1600" dirty="0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738525E0-3537-494A-B463-305D979892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981322" y="6381328"/>
            <a:ext cx="949495" cy="228472"/>
          </a:xfrm>
          <a:prstGeom prst="rect">
            <a:avLst/>
          </a:prstGeom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D35AF34E-7581-492B-934C-005A2D105329}"/>
              </a:ext>
            </a:extLst>
          </p:cNvPr>
          <p:cNvSpPr/>
          <p:nvPr/>
        </p:nvSpPr>
        <p:spPr>
          <a:xfrm>
            <a:off x="4350808" y="3265625"/>
            <a:ext cx="190060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1600" dirty="0"/>
              <a:t>Modernisierung Layout Homepage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85A9BA5B-F511-43AE-BF9F-036529004DBB}"/>
              </a:ext>
            </a:extLst>
          </p:cNvPr>
          <p:cNvSpPr/>
          <p:nvPr/>
        </p:nvSpPr>
        <p:spPr>
          <a:xfrm>
            <a:off x="5786163" y="4005731"/>
            <a:ext cx="24939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1600" dirty="0"/>
              <a:t>Zusammenarbeit mit anderen FG wie DGHM, DGIM, DIVI, DGAI,…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9C8C50C0-9676-477D-8313-77E6843C251E}"/>
              </a:ext>
            </a:extLst>
          </p:cNvPr>
          <p:cNvSpPr/>
          <p:nvPr/>
        </p:nvSpPr>
        <p:spPr>
          <a:xfrm>
            <a:off x="10346278" y="3668481"/>
            <a:ext cx="14959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dirty="0"/>
              <a:t>App </a:t>
            </a:r>
            <a:r>
              <a:rPr lang="de-DE" sz="1600" dirty="0"/>
              <a:t>Erstellung</a:t>
            </a:r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80914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5"/>
          <p:cNvSpPr>
            <a:spLocks noGrp="1"/>
          </p:cNvSpPr>
          <p:nvPr>
            <p:ph type="ctrTitle"/>
          </p:nvPr>
        </p:nvSpPr>
        <p:spPr bwMode="auto">
          <a:xfrm>
            <a:off x="1199456" y="130819"/>
            <a:ext cx="9144000" cy="1057082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  <a:defRPr/>
            </a:pPr>
            <a:br>
              <a:rPr lang="de-DE" dirty="0"/>
            </a:br>
            <a:br>
              <a:rPr lang="de-DE" dirty="0"/>
            </a:br>
            <a:r>
              <a:rPr lang="de-DE" sz="4800" dirty="0" err="1">
                <a:solidFill>
                  <a:schemeClr val="accent1">
                    <a:lumMod val="50000"/>
                  </a:schemeClr>
                </a:solidFill>
              </a:rPr>
              <a:t>Infektiopedia</a:t>
            </a:r>
            <a:r>
              <a:rPr lang="de-DE" sz="4800" dirty="0">
                <a:solidFill>
                  <a:schemeClr val="accent1">
                    <a:lumMod val="50000"/>
                  </a:schemeClr>
                </a:solidFill>
              </a:rPr>
              <a:t> Funktionen </a:t>
            </a:r>
            <a:br>
              <a:rPr lang="de-DE" sz="4800" dirty="0"/>
            </a:br>
            <a:endParaRPr sz="2200" dirty="0"/>
          </a:p>
        </p:txBody>
      </p:sp>
      <p:sp>
        <p:nvSpPr>
          <p:cNvPr id="5" name="Untertitel 2"/>
          <p:cNvSpPr>
            <a:spLocks noGrp="1"/>
          </p:cNvSpPr>
          <p:nvPr>
            <p:ph type="subTitle" idx="1"/>
          </p:nvPr>
        </p:nvSpPr>
        <p:spPr bwMode="auto">
          <a:xfrm>
            <a:off x="1513834" y="1628801"/>
            <a:ext cx="9144000" cy="49537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 dirty="0"/>
              <a:t>Header der </a:t>
            </a:r>
            <a:r>
              <a:rPr lang="en-US" dirty="0" err="1"/>
              <a:t>Seite</a:t>
            </a:r>
            <a:endParaRPr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112877" y="171074"/>
            <a:ext cx="1962725" cy="480771"/>
          </a:xfrm>
          <a:prstGeom prst="rect">
            <a:avLst/>
          </a:prstGeom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3834" y="2060848"/>
            <a:ext cx="9164329" cy="495369"/>
          </a:xfrm>
          <a:prstGeom prst="rect">
            <a:avLst/>
          </a:prstGeom>
        </p:spPr>
      </p:pic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0BA19222-08F9-418A-B545-699354B65C67}"/>
              </a:ext>
            </a:extLst>
          </p:cNvPr>
          <p:cNvCxnSpPr>
            <a:cxnSpLocks/>
          </p:cNvCxnSpPr>
          <p:nvPr/>
        </p:nvCxnSpPr>
        <p:spPr>
          <a:xfrm flipV="1">
            <a:off x="983432" y="2780928"/>
            <a:ext cx="1080120" cy="11521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mit Pfeil 11">
            <a:extLst>
              <a:ext uri="{FF2B5EF4-FFF2-40B4-BE49-F238E27FC236}">
                <a16:creationId xmlns:a16="http://schemas.microsoft.com/office/drawing/2014/main" id="{31371DAE-5903-4AF3-9457-AB7404E429E9}"/>
              </a:ext>
            </a:extLst>
          </p:cNvPr>
          <p:cNvCxnSpPr>
            <a:cxnSpLocks/>
          </p:cNvCxnSpPr>
          <p:nvPr/>
        </p:nvCxnSpPr>
        <p:spPr>
          <a:xfrm flipV="1">
            <a:off x="2855640" y="2780928"/>
            <a:ext cx="720080" cy="10801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mit Pfeil 14">
            <a:extLst>
              <a:ext uri="{FF2B5EF4-FFF2-40B4-BE49-F238E27FC236}">
                <a16:creationId xmlns:a16="http://schemas.microsoft.com/office/drawing/2014/main" id="{056BDF76-5629-40D7-8F39-6DB594621E03}"/>
              </a:ext>
            </a:extLst>
          </p:cNvPr>
          <p:cNvCxnSpPr>
            <a:cxnSpLocks/>
          </p:cNvCxnSpPr>
          <p:nvPr/>
        </p:nvCxnSpPr>
        <p:spPr>
          <a:xfrm flipV="1">
            <a:off x="4727848" y="2708921"/>
            <a:ext cx="216024" cy="12241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mit Pfeil 16">
            <a:extLst>
              <a:ext uri="{FF2B5EF4-FFF2-40B4-BE49-F238E27FC236}">
                <a16:creationId xmlns:a16="http://schemas.microsoft.com/office/drawing/2014/main" id="{CAB6D798-6AAF-4A1F-9566-E3E56E06B27D}"/>
              </a:ext>
            </a:extLst>
          </p:cNvPr>
          <p:cNvCxnSpPr>
            <a:cxnSpLocks/>
          </p:cNvCxnSpPr>
          <p:nvPr/>
        </p:nvCxnSpPr>
        <p:spPr>
          <a:xfrm flipV="1">
            <a:off x="6600056" y="2708922"/>
            <a:ext cx="288032" cy="13340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 Verbindung mit Pfeil 18">
            <a:extLst>
              <a:ext uri="{FF2B5EF4-FFF2-40B4-BE49-F238E27FC236}">
                <a16:creationId xmlns:a16="http://schemas.microsoft.com/office/drawing/2014/main" id="{5B79D4DD-3FE2-4BF8-B0D2-5DC8FDEC163F}"/>
              </a:ext>
            </a:extLst>
          </p:cNvPr>
          <p:cNvCxnSpPr>
            <a:cxnSpLocks/>
          </p:cNvCxnSpPr>
          <p:nvPr/>
        </p:nvCxnSpPr>
        <p:spPr>
          <a:xfrm flipV="1">
            <a:off x="8688288" y="2780929"/>
            <a:ext cx="0" cy="12619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mit Pfeil 20">
            <a:extLst>
              <a:ext uri="{FF2B5EF4-FFF2-40B4-BE49-F238E27FC236}">
                <a16:creationId xmlns:a16="http://schemas.microsoft.com/office/drawing/2014/main" id="{9F37E191-8334-4B8A-9714-3C7584FB773D}"/>
              </a:ext>
            </a:extLst>
          </p:cNvPr>
          <p:cNvCxnSpPr>
            <a:cxnSpLocks/>
          </p:cNvCxnSpPr>
          <p:nvPr/>
        </p:nvCxnSpPr>
        <p:spPr>
          <a:xfrm flipH="1" flipV="1">
            <a:off x="9984432" y="2708922"/>
            <a:ext cx="720080" cy="12712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Grafik 27">
            <a:extLst>
              <a:ext uri="{FF2B5EF4-FFF2-40B4-BE49-F238E27FC236}">
                <a16:creationId xmlns:a16="http://schemas.microsoft.com/office/drawing/2014/main" id="{6705A1E5-4B61-44F8-A249-95AFC1C516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7033" y="4042928"/>
            <a:ext cx="2122547" cy="1511147"/>
          </a:xfrm>
          <a:prstGeom prst="rect">
            <a:avLst/>
          </a:prstGeom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185BE8F3-27D4-4210-87E6-AB085D469D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05159" y="4042928"/>
            <a:ext cx="1929082" cy="1511147"/>
          </a:xfrm>
          <a:prstGeom prst="rect">
            <a:avLst/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4E71E1BA-CCD5-4373-91C9-F8E7E688E2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49279" y="4141500"/>
            <a:ext cx="2119644" cy="1455405"/>
          </a:xfrm>
          <a:prstGeom prst="rect">
            <a:avLst/>
          </a:prstGeom>
        </p:spPr>
      </p:pic>
      <p:pic>
        <p:nvPicPr>
          <p:cNvPr id="36" name="Grafik 35">
            <a:extLst>
              <a:ext uri="{FF2B5EF4-FFF2-40B4-BE49-F238E27FC236}">
                <a16:creationId xmlns:a16="http://schemas.microsoft.com/office/drawing/2014/main" id="{304B32C6-A2DA-40C1-BE6A-634A99F5060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68923" y="4143934"/>
            <a:ext cx="1934177" cy="1455405"/>
          </a:xfrm>
          <a:prstGeom prst="rect">
            <a:avLst/>
          </a:prstGeom>
        </p:spPr>
      </p:pic>
      <p:pic>
        <p:nvPicPr>
          <p:cNvPr id="44" name="Grafik 43">
            <a:extLst>
              <a:ext uri="{FF2B5EF4-FFF2-40B4-BE49-F238E27FC236}">
                <a16:creationId xmlns:a16="http://schemas.microsoft.com/office/drawing/2014/main" id="{92051100-4544-4DB3-9A44-131E0724E03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97712" y="4206247"/>
            <a:ext cx="2160905" cy="1166969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16128E21-BAC0-4F94-8B4B-8126B56C00A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981322" y="6381328"/>
            <a:ext cx="949495" cy="22847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A4377135-B526-411C-A60A-49D2681286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407" y="1435037"/>
            <a:ext cx="7266295" cy="4659347"/>
          </a:xfrm>
          <a:prstGeom prst="rect">
            <a:avLst/>
          </a:prstGeom>
        </p:spPr>
      </p:pic>
      <p:sp>
        <p:nvSpPr>
          <p:cNvPr id="4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dirty="0" err="1"/>
              <a:t>Beispiel</a:t>
            </a:r>
            <a:r>
              <a:rPr dirty="0"/>
              <a:t> </a:t>
            </a:r>
            <a:r>
              <a:rPr dirty="0" err="1"/>
              <a:t>Kapitel</a:t>
            </a:r>
            <a:endParaRPr dirty="0"/>
          </a:p>
        </p:txBody>
      </p:sp>
      <p:cxnSp>
        <p:nvCxnSpPr>
          <p:cNvPr id="7" name="Gerader Verbinder 6"/>
          <p:cNvCxnSpPr>
            <a:cxnSpLocks/>
          </p:cNvCxnSpPr>
          <p:nvPr/>
        </p:nvCxnSpPr>
        <p:spPr bwMode="auto">
          <a:xfrm flipH="1">
            <a:off x="7908348" y="2962145"/>
            <a:ext cx="574792" cy="263849"/>
          </a:xfrm>
          <a:prstGeom prst="line">
            <a:avLst/>
          </a:prstGeom>
          <a:ln w="38099" cap="flat" cmpd="sng" algn="ctr">
            <a:solidFill>
              <a:schemeClr val="accent1">
                <a:shade val="50000"/>
              </a:schemeClr>
            </a:solidFill>
            <a:prstDash val="solid"/>
            <a:miter/>
            <a:tailEnd type="arrow" len="med"/>
          </a:ln>
        </p:spPr>
        <p:style>
          <a:lnRef idx="1">
            <a:schemeClr val="accent1">
              <a:shade val="50000"/>
            </a:schemeClr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hteck 7"/>
          <p:cNvSpPr/>
          <p:nvPr/>
        </p:nvSpPr>
        <p:spPr bwMode="auto">
          <a:xfrm>
            <a:off x="8544272" y="2514566"/>
            <a:ext cx="2427924" cy="914434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Autofit/>
          </a:bodyPr>
          <a:lstStyle/>
          <a:p>
            <a:pPr>
              <a:defRPr/>
            </a:pPr>
            <a:r>
              <a:rPr dirty="0"/>
              <a:t>Autor</a:t>
            </a:r>
            <a:r>
              <a:rPr lang="de-DE" dirty="0"/>
              <a:t>:</a:t>
            </a:r>
            <a:r>
              <a:rPr dirty="0" err="1"/>
              <a:t>innen</a:t>
            </a:r>
            <a:r>
              <a:rPr dirty="0"/>
              <a:t> des </a:t>
            </a:r>
            <a:r>
              <a:rPr dirty="0" err="1"/>
              <a:t>jeweiligen</a:t>
            </a:r>
            <a:r>
              <a:rPr dirty="0"/>
              <a:t> </a:t>
            </a:r>
            <a:r>
              <a:rPr dirty="0" err="1"/>
              <a:t>Abschnitts</a:t>
            </a:r>
            <a:endParaRPr dirty="0"/>
          </a:p>
        </p:txBody>
      </p:sp>
      <p:cxnSp>
        <p:nvCxnSpPr>
          <p:cNvPr id="10" name="Gerader Verbinder 9"/>
          <p:cNvCxnSpPr>
            <a:cxnSpLocks/>
          </p:cNvCxnSpPr>
          <p:nvPr/>
        </p:nvCxnSpPr>
        <p:spPr bwMode="auto">
          <a:xfrm flipH="1">
            <a:off x="7701230" y="1874361"/>
            <a:ext cx="129562" cy="993065"/>
          </a:xfrm>
          <a:prstGeom prst="line">
            <a:avLst/>
          </a:prstGeom>
          <a:ln w="38099" cap="flat" cmpd="sng" algn="ctr">
            <a:solidFill>
              <a:schemeClr val="accent1">
                <a:shade val="50000"/>
              </a:schemeClr>
            </a:solidFill>
            <a:prstDash val="solid"/>
            <a:miter/>
            <a:tailEnd type="arrow" len="med"/>
          </a:ln>
        </p:spPr>
        <p:style>
          <a:lnRef idx="1">
            <a:schemeClr val="accent1">
              <a:shade val="50000"/>
            </a:schemeClr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hteck 10"/>
          <p:cNvSpPr/>
          <p:nvPr/>
        </p:nvSpPr>
        <p:spPr bwMode="auto">
          <a:xfrm>
            <a:off x="6816080" y="1192611"/>
            <a:ext cx="2184537" cy="914434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Autofit/>
          </a:bodyPr>
          <a:lstStyle/>
          <a:p>
            <a:pPr>
              <a:defRPr/>
            </a:pPr>
            <a:r>
              <a:rPr dirty="0" err="1"/>
              <a:t>Redakteur</a:t>
            </a:r>
            <a:r>
              <a:rPr lang="en-US" dirty="0" err="1"/>
              <a:t>:i</a:t>
            </a:r>
            <a:r>
              <a:rPr dirty="0" err="1"/>
              <a:t>nnen</a:t>
            </a:r>
            <a:r>
              <a:rPr dirty="0"/>
              <a:t> des </a:t>
            </a:r>
            <a:r>
              <a:rPr dirty="0" err="1"/>
              <a:t>jeweiligen</a:t>
            </a:r>
            <a:r>
              <a:rPr dirty="0"/>
              <a:t> </a:t>
            </a:r>
            <a:r>
              <a:rPr dirty="0" err="1"/>
              <a:t>Kapitels</a:t>
            </a:r>
            <a:endParaRPr dirty="0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112877" y="171074"/>
            <a:ext cx="1962725" cy="480771"/>
          </a:xfrm>
          <a:prstGeom prst="rect">
            <a:avLst/>
          </a:prstGeom>
        </p:spPr>
      </p:pic>
      <p:cxnSp>
        <p:nvCxnSpPr>
          <p:cNvPr id="15" name="Gerader Verbinder 14">
            <a:extLst>
              <a:ext uri="{FF2B5EF4-FFF2-40B4-BE49-F238E27FC236}">
                <a16:creationId xmlns:a16="http://schemas.microsoft.com/office/drawing/2014/main" id="{F2FAC544-081A-47B3-8B4D-E3C558D334D6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7768716" y="3854450"/>
            <a:ext cx="775556" cy="136125"/>
          </a:xfrm>
          <a:prstGeom prst="line">
            <a:avLst/>
          </a:prstGeom>
          <a:ln w="38099" cap="flat" cmpd="sng" algn="ctr">
            <a:solidFill>
              <a:schemeClr val="accent1">
                <a:shade val="50000"/>
              </a:schemeClr>
            </a:solidFill>
            <a:prstDash val="solid"/>
            <a:miter/>
            <a:tailEnd type="arrow" len="med"/>
          </a:ln>
        </p:spPr>
        <p:style>
          <a:lnRef idx="1">
            <a:schemeClr val="accent1">
              <a:shade val="50000"/>
            </a:schemeClr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hteck 16">
            <a:extLst>
              <a:ext uri="{FF2B5EF4-FFF2-40B4-BE49-F238E27FC236}">
                <a16:creationId xmlns:a16="http://schemas.microsoft.com/office/drawing/2014/main" id="{B9E2E4BD-57F3-4592-B849-36D8B86B4F14}"/>
              </a:ext>
            </a:extLst>
          </p:cNvPr>
          <p:cNvSpPr/>
          <p:nvPr/>
        </p:nvSpPr>
        <p:spPr bwMode="auto">
          <a:xfrm>
            <a:off x="8544272" y="3764710"/>
            <a:ext cx="2427924" cy="914434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Autofit/>
          </a:bodyPr>
          <a:lstStyle/>
          <a:p>
            <a:pPr>
              <a:defRPr/>
            </a:pPr>
            <a:r>
              <a:rPr lang="en-US" dirty="0"/>
              <a:t>Feedback Button </a:t>
            </a:r>
            <a:r>
              <a:rPr lang="en-US" dirty="0" err="1"/>
              <a:t>zum</a:t>
            </a:r>
            <a:r>
              <a:rPr lang="en-US" dirty="0"/>
              <a:t> </a:t>
            </a:r>
            <a:r>
              <a:rPr lang="en-US" dirty="0" err="1"/>
              <a:t>Mitwirken</a:t>
            </a:r>
            <a:endParaRPr dirty="0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7EE60457-B0B5-4DDD-BB91-A680D3D3896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981322" y="6381328"/>
            <a:ext cx="949495" cy="22847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407</Words>
  <Application>Microsoft Office PowerPoint</Application>
  <DocSecurity>0</DocSecurity>
  <PresentationFormat>Breitbild</PresentationFormat>
  <Paragraphs>89</Paragraphs>
  <Slides>10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</vt:lpstr>
      <vt:lpstr>        Ein freier, webbasierter Leitfaden zum Wissensmanagement von  Diagnostik und Therapie bei infektiologischen Krankheitsbildern.</vt:lpstr>
      <vt:lpstr>Leitgedanken</vt:lpstr>
      <vt:lpstr>Infektiopedia = Antiinfektivaleitfaden der DGI</vt:lpstr>
      <vt:lpstr>Redaktionsstruktur</vt:lpstr>
      <vt:lpstr>PowerPoint-Präsentation</vt:lpstr>
      <vt:lpstr>Timeline Stand 03/2023</vt:lpstr>
      <vt:lpstr>Timeline Stand 03/2023</vt:lpstr>
      <vt:lpstr>  Infektiopedia Funktionen  </vt:lpstr>
      <vt:lpstr>Beispiel Kapitel</vt:lpstr>
      <vt:lpstr>Kernfunktionen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>Jörg Vehreschild</dc:creator>
  <cp:keywords/>
  <dc:description/>
  <cp:lastModifiedBy>Sandra</cp:lastModifiedBy>
  <cp:revision>72</cp:revision>
  <dcterms:created xsi:type="dcterms:W3CDTF">2019-11-21T09:57:37Z</dcterms:created>
  <dcterms:modified xsi:type="dcterms:W3CDTF">2023-03-13T19:02:18Z</dcterms:modified>
  <cp:category/>
  <dc:identifier/>
  <cp:contentStatus/>
  <dc:language/>
  <cp:version/>
</cp:coreProperties>
</file>